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6"/>
  </p:handoutMasterIdLst>
  <p:sldIdLst>
    <p:sldId id="258" r:id="rId2"/>
    <p:sldId id="260" r:id="rId3"/>
    <p:sldId id="261" r:id="rId4"/>
    <p:sldId id="262" r:id="rId5"/>
    <p:sldId id="263" r:id="rId6"/>
    <p:sldId id="264" r:id="rId7"/>
    <p:sldId id="313" r:id="rId8"/>
    <p:sldId id="314" r:id="rId9"/>
    <p:sldId id="315" r:id="rId10"/>
    <p:sldId id="316" r:id="rId11"/>
    <p:sldId id="297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289" r:id="rId22"/>
    <p:sldId id="281" r:id="rId23"/>
    <p:sldId id="282" r:id="rId24"/>
    <p:sldId id="310" r:id="rId25"/>
    <p:sldId id="285" r:id="rId26"/>
    <p:sldId id="317" r:id="rId27"/>
    <p:sldId id="280" r:id="rId28"/>
    <p:sldId id="284" r:id="rId29"/>
    <p:sldId id="290" r:id="rId30"/>
    <p:sldId id="291" r:id="rId31"/>
    <p:sldId id="292" r:id="rId32"/>
    <p:sldId id="294" r:id="rId33"/>
    <p:sldId id="293" r:id="rId34"/>
    <p:sldId id="295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00FF"/>
    <a:srgbClr val="006600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36" autoAdjust="0"/>
  </p:normalViewPr>
  <p:slideViewPr>
    <p:cSldViewPr>
      <p:cViewPr varScale="1">
        <p:scale>
          <a:sx n="79" d="100"/>
          <a:sy n="79" d="100"/>
        </p:scale>
        <p:origin x="96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2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41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23.wmf"/><Relationship Id="rId10" Type="http://schemas.openxmlformats.org/officeDocument/2006/relationships/image" Target="../media/image48.wmf"/><Relationship Id="rId4" Type="http://schemas.openxmlformats.org/officeDocument/2006/relationships/image" Target="../media/image43.wmf"/><Relationship Id="rId9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2.wmf"/><Relationship Id="rId1" Type="http://schemas.openxmlformats.org/officeDocument/2006/relationships/image" Target="../media/image56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2.wmf"/><Relationship Id="rId1" Type="http://schemas.openxmlformats.org/officeDocument/2006/relationships/image" Target="../media/image56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52.wmf"/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63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77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78.wmf"/><Relationship Id="rId5" Type="http://schemas.openxmlformats.org/officeDocument/2006/relationships/image" Target="../media/image63.wmf"/><Relationship Id="rId4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90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9.wmf"/><Relationship Id="rId6" Type="http://schemas.openxmlformats.org/officeDocument/2006/relationships/image" Target="../media/image91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2.wmf"/><Relationship Id="rId7" Type="http://schemas.openxmlformats.org/officeDocument/2006/relationships/image" Target="../media/image97.wmf"/><Relationship Id="rId2" Type="http://schemas.openxmlformats.org/officeDocument/2006/relationships/image" Target="../media/image40.wmf"/><Relationship Id="rId1" Type="http://schemas.openxmlformats.org/officeDocument/2006/relationships/image" Target="../media/image94.wmf"/><Relationship Id="rId6" Type="http://schemas.openxmlformats.org/officeDocument/2006/relationships/image" Target="../media/image23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Relationship Id="rId9" Type="http://schemas.openxmlformats.org/officeDocument/2006/relationships/image" Target="../media/image9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102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77.wmf"/><Relationship Id="rId1" Type="http://schemas.openxmlformats.org/officeDocument/2006/relationships/image" Target="../media/image63.wmf"/><Relationship Id="rId4" Type="http://schemas.openxmlformats.org/officeDocument/2006/relationships/image" Target="../media/image7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107.wmf"/><Relationship Id="rId2" Type="http://schemas.openxmlformats.org/officeDocument/2006/relationships/image" Target="../media/image81.wmf"/><Relationship Id="rId1" Type="http://schemas.openxmlformats.org/officeDocument/2006/relationships/image" Target="../media/image105.wmf"/><Relationship Id="rId6" Type="http://schemas.openxmlformats.org/officeDocument/2006/relationships/image" Target="../media/image77.wmf"/><Relationship Id="rId5" Type="http://schemas.openxmlformats.org/officeDocument/2006/relationships/image" Target="../media/image106.wmf"/><Relationship Id="rId4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170238" cy="479425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3"/>
            <a:ext cx="3170238" cy="479425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200"/>
            </a:lvl1pPr>
          </a:lstStyle>
          <a:p>
            <a:fld id="{3EB78658-38CD-4BCA-8428-0EE11D8DF78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200"/>
            </a:lvl1pPr>
          </a:lstStyle>
          <a:p>
            <a:fld id="{3EBDCA04-C01F-4D84-BE8E-2B4E415A52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8D327-0921-4929-A7D6-E94501A47C26}" type="datetimeFigureOut">
              <a:rPr lang="en-US" smtClean="0"/>
              <a:pPr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6277-1261-4B07-BA72-106AC82E5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0649" y="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L23b-</a:t>
            </a:r>
            <a:fld id="{31637DED-5280-4AAA-80D0-AEA98A0510E3}" type="slidenum">
              <a:rPr lang="en-US" sz="1200" smtClean="0"/>
              <a:pPr/>
              <a:t>‹#›</a:t>
            </a:fld>
            <a:endParaRPr lang="en-US" sz="1200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140" y="6550223"/>
            <a:ext cx="8997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Illinois,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6.wmf"/><Relationship Id="rId26" Type="http://schemas.openxmlformats.org/officeDocument/2006/relationships/image" Target="../media/image50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4.wmf"/><Relationship Id="rId22" Type="http://schemas.openxmlformats.org/officeDocument/2006/relationships/image" Target="../media/image4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0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5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76.pn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79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8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7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6.jpg"/><Relationship Id="rId5" Type="http://schemas.openxmlformats.org/officeDocument/2006/relationships/image" Target="../media/image85.jpg"/><Relationship Id="rId4" Type="http://schemas.openxmlformats.org/officeDocument/2006/relationships/image" Target="../media/image8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87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8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33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9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93.jp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9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9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45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11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7.wmf"/><Relationship Id="rId20" Type="http://schemas.openxmlformats.org/officeDocument/2006/relationships/image" Target="../media/image98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17.bin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124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image" Target="../media/image103.jp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7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79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13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63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7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jp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" y="2778430"/>
            <a:ext cx="4394200" cy="306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</a:t>
            </a:r>
            <a:r>
              <a:rPr lang="en-US" dirty="0" err="1" smtClean="0">
                <a:solidFill>
                  <a:schemeClr val="tx1"/>
                </a:solidFill>
              </a:rPr>
              <a:t>Nonideal</a:t>
            </a:r>
            <a:r>
              <a:rPr lang="en-US" dirty="0" smtClean="0">
                <a:solidFill>
                  <a:schemeClr val="tx1"/>
                </a:solidFill>
              </a:rPr>
              <a:t> Flow &amp; Reactor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182231"/>
            <a:ext cx="419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0" dirty="0" smtClean="0"/>
              <a:t>Real CSTRs</a:t>
            </a:r>
          </a:p>
          <a:p>
            <a:pPr marL="168275" lvl="1" indent="-168275">
              <a:buFont typeface="Arial" pitchFamily="34" charset="0"/>
              <a:buChar char="•"/>
            </a:pPr>
            <a:r>
              <a:rPr lang="en-US" sz="2000" dirty="0"/>
              <a:t>R</a:t>
            </a:r>
            <a:r>
              <a:rPr lang="en-US" sz="2000" baseline="0" dirty="0" smtClean="0"/>
              <a:t>elatively high reactant </a:t>
            </a:r>
            <a:r>
              <a:rPr lang="en-US" sz="2000" baseline="0" dirty="0" err="1" smtClean="0"/>
              <a:t>conc</a:t>
            </a:r>
            <a:r>
              <a:rPr lang="en-US" sz="2000" baseline="0" dirty="0" smtClean="0"/>
              <a:t> at entrance</a:t>
            </a:r>
          </a:p>
          <a:p>
            <a:pPr marL="168275" lvl="1" indent="-168275">
              <a:buFont typeface="Arial" pitchFamily="34" charset="0"/>
              <a:buChar char="•"/>
            </a:pPr>
            <a:r>
              <a:rPr lang="en-US" sz="2000" baseline="0" dirty="0" smtClean="0"/>
              <a:t>Relatively low </a:t>
            </a:r>
            <a:r>
              <a:rPr lang="en-US" sz="2000" baseline="0" dirty="0" err="1" smtClean="0"/>
              <a:t>conc</a:t>
            </a:r>
            <a:r>
              <a:rPr lang="en-US" sz="2000" baseline="0" dirty="0" smtClean="0"/>
              <a:t> in stagnant regions, called dead zones (corners &amp; behind baffles) </a:t>
            </a:r>
            <a:endParaRPr lang="en-US" sz="2000" baseline="0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47800" y="3821668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aseline="0" dirty="0"/>
              <a:t>Dead </a:t>
            </a:r>
            <a:r>
              <a:rPr lang="en-US" baseline="0" dirty="0" smtClean="0"/>
              <a:t>Zone</a:t>
            </a:r>
            <a:endParaRPr lang="en-US" baseline="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07796" y="5421868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aseline="0" dirty="0"/>
              <a:t>Dead </a:t>
            </a:r>
            <a:r>
              <a:rPr lang="en-US" baseline="0" dirty="0" smtClean="0"/>
              <a:t>Zone</a:t>
            </a:r>
            <a:endParaRPr lang="en-US" baseline="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83220" y="3079530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aseline="0" dirty="0" smtClean="0"/>
              <a:t>Short </a:t>
            </a:r>
            <a:r>
              <a:rPr lang="en-US" baseline="0" dirty="0"/>
              <a:t>Circuiting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6800" y="1182231"/>
            <a:ext cx="403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/>
            <a:r>
              <a:rPr lang="en-US" sz="2000" baseline="0" dirty="0" smtClean="0"/>
              <a:t>Real PBRs</a:t>
            </a:r>
          </a:p>
          <a:p>
            <a:pPr marL="174625" indent="-174625" algn="just">
              <a:buFont typeface="Arial" pitchFamily="34" charset="0"/>
              <a:buChar char="•"/>
            </a:pPr>
            <a:r>
              <a:rPr lang="en-US" sz="2000" baseline="0" dirty="0" smtClean="0"/>
              <a:t> fluid velocity profiles, turbulent mixing, &amp; molecular diffusion cause molecules to move at varying</a:t>
            </a:r>
            <a:r>
              <a:rPr lang="en-US" sz="2000" dirty="0" smtClean="0"/>
              <a:t> </a:t>
            </a:r>
            <a:r>
              <a:rPr lang="en-US" sz="2000" baseline="0" dirty="0" smtClean="0"/>
              <a:t>speeds &amp; directions</a:t>
            </a:r>
            <a:r>
              <a:rPr lang="en-US" sz="2000" b="1" baseline="0" dirty="0" smtClean="0"/>
              <a:t> </a:t>
            </a:r>
            <a:endParaRPr lang="en-US" sz="2000" b="1" baseline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37" y="3294572"/>
            <a:ext cx="3275463" cy="14508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9400" y="298337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4534804"/>
            <a:ext cx="14157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Dead zones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900" y="5867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Goal: mathematically describe non-ideal flow and solve design problems for reactors with </a:t>
            </a:r>
            <a:r>
              <a:rPr lang="en-US" sz="2000" dirty="0" err="1" smtClean="0"/>
              <a:t>nonideal</a:t>
            </a:r>
            <a:r>
              <a:rPr lang="en-US" sz="2000" dirty="0" smtClean="0"/>
              <a:t> flow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</a:t>
            </a:r>
            <a:r>
              <a:rPr lang="en-US" dirty="0"/>
              <a:t>(1) an </a:t>
            </a:r>
            <a:r>
              <a:rPr lang="en-US" dirty="0">
                <a:solidFill>
                  <a:srgbClr val="CC00CC"/>
                </a:solidFill>
              </a:rPr>
              <a:t>ideal PFR </a:t>
            </a:r>
            <a:r>
              <a:rPr lang="en-US" dirty="0"/>
              <a:t>and (2) for the complete segregation model.  </a:t>
            </a:r>
            <a:endParaRPr lang="en-US" dirty="0" smtClean="0"/>
          </a:p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1536700"/>
          <a:ext cx="91440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t*E(t)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52800" y="3368675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For an ideal PFR reactor,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</a:rPr>
              <a:t>t </a:t>
            </a:r>
            <a:r>
              <a:rPr lang="en-US" sz="2000" dirty="0" smtClean="0">
                <a:solidFill>
                  <a:srgbClr val="7030A0"/>
                </a:solidFill>
              </a:rPr>
              <a:t>= t</a:t>
            </a:r>
            <a:r>
              <a:rPr lang="en-US" sz="2000" baseline="-25000" dirty="0" smtClean="0">
                <a:solidFill>
                  <a:srgbClr val="7030A0"/>
                </a:solidFill>
              </a:rPr>
              <a:t>m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38922" name="Object 27"/>
          <p:cNvGraphicFramePr>
            <a:graphicFrameLocks noChangeAspect="1"/>
          </p:cNvGraphicFramePr>
          <p:nvPr>
            <p:extLst/>
          </p:nvPr>
        </p:nvGraphicFramePr>
        <p:xfrm>
          <a:off x="3886200" y="6096000"/>
          <a:ext cx="1612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2" name="Equation" r:id="rId3" imgW="1612800" imgH="355320" progId="Equation.DSMT4">
                  <p:embed/>
                </p:oleObj>
              </mc:Choice>
              <mc:Fallback>
                <p:oleObj name="Equation" r:id="rId3" imgW="16128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096000"/>
                        <a:ext cx="1612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27"/>
          <p:cNvGraphicFramePr>
            <a:graphicFrameLocks noChangeAspect="1"/>
          </p:cNvGraphicFramePr>
          <p:nvPr>
            <p:extLst/>
          </p:nvPr>
        </p:nvGraphicFramePr>
        <p:xfrm>
          <a:off x="1181100" y="4572000"/>
          <a:ext cx="6781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3" name="Equation" r:id="rId5" imgW="6781680" imgH="1218960" progId="Equation.DSMT4">
                  <p:embed/>
                </p:oleObj>
              </mc:Choice>
              <mc:Fallback>
                <p:oleObj name="Equation" r:id="rId5" imgW="678168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572000"/>
                        <a:ext cx="67818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6858000" y="3733800"/>
          <a:ext cx="190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4" name="Equation" r:id="rId7" imgW="1904760" imgH="330120" progId="Equation.DSMT4">
                  <p:embed/>
                </p:oleObj>
              </mc:Choice>
              <mc:Fallback>
                <p:oleObj name="Equation" r:id="rId7" imgW="1904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33800"/>
                        <a:ext cx="1905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092575" y="3762375"/>
          <a:ext cx="16446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5" name="Equation" r:id="rId9" imgW="1650960" imgH="431640" progId="Equation.DSMT4">
                  <p:embed/>
                </p:oleObj>
              </mc:Choice>
              <mc:Fallback>
                <p:oleObj name="Equation" r:id="rId9" imgW="1650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3762375"/>
                        <a:ext cx="16446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27"/>
          <p:cNvGraphicFramePr>
            <a:graphicFrameLocks noChangeAspect="1"/>
          </p:cNvGraphicFramePr>
          <p:nvPr/>
        </p:nvGraphicFramePr>
        <p:xfrm>
          <a:off x="381000" y="3378200"/>
          <a:ext cx="259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6" name="Equation" r:id="rId11" imgW="2590560" imgH="901440" progId="Equation.DSMT4">
                  <p:embed/>
                </p:oleObj>
              </mc:Choice>
              <mc:Fallback>
                <p:oleObj name="Equation" r:id="rId11" imgW="259056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78200"/>
                        <a:ext cx="2590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0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2" y="300629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Segregation model: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2362200" y="2864778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4" name="Equation" r:id="rId3" imgW="2260440" imgH="736560" progId="Equation.DSMT4">
                  <p:embed/>
                </p:oleObj>
              </mc:Choice>
              <mc:Fallback>
                <p:oleObj name="Equation" r:id="rId3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64778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48200" y="2976296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(t) is from </a:t>
            </a:r>
            <a:r>
              <a:rPr lang="en-US" sz="2000" b="1" i="1" dirty="0" smtClean="0">
                <a:solidFill>
                  <a:srgbClr val="CC00CC"/>
                </a:solidFill>
              </a:rPr>
              <a:t>batch reactor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design </a:t>
            </a:r>
            <a:r>
              <a:rPr lang="en-US" sz="2000" dirty="0" err="1" smtClean="0"/>
              <a:t>eq</a:t>
            </a:r>
            <a:endParaRPr lang="en-US" sz="20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1727" y="3581400"/>
            <a:ext cx="73805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7030A0"/>
                </a:solidFill>
              </a:rPr>
              <a:t>Numerical method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Solve batch reactor design equation to determine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for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Determine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for each time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Use numerical methods to determine </a:t>
            </a:r>
            <a:r>
              <a:rPr lang="en-US" sz="2000" kern="0" spc="-1200" dirty="0" smtClean="0">
                <a:latin typeface="Arial"/>
                <a:cs typeface="Arial"/>
              </a:rPr>
              <a:t>¯X</a:t>
            </a:r>
            <a:r>
              <a:rPr lang="en-US" sz="2000" kern="0" dirty="0" smtClean="0">
                <a:latin typeface="Arial"/>
                <a:cs typeface="Arial"/>
              </a:rPr>
              <a:t>  </a:t>
            </a:r>
            <a:r>
              <a:rPr lang="en-US" sz="2000" kern="0" baseline="-25000" dirty="0" smtClean="0">
                <a:latin typeface="Arial"/>
                <a:cs typeface="Arial"/>
              </a:rPr>
              <a:t>A</a:t>
            </a:r>
            <a:endParaRPr lang="en-US" sz="2000" kern="0" spc="-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74326" y="4953000"/>
            <a:ext cx="75953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dirty="0" smtClean="0">
                <a:solidFill>
                  <a:srgbClr val="7030A0"/>
                </a:solidFill>
              </a:rPr>
              <a:t>Polymath Method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Use batch reactor design equation to find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for X</a:t>
            </a:r>
            <a:r>
              <a:rPr lang="en-US" sz="2000" baseline="-25000" dirty="0" smtClean="0">
                <a:solidFill>
                  <a:srgbClr val="0000FF"/>
                </a:solidFill>
              </a:rPr>
              <a:t>A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Use Polymath polynomial curve fitting to find equation for E(t)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Use Polymath to determine </a:t>
            </a:r>
            <a:r>
              <a:rPr lang="en-US" sz="2000" kern="0" spc="-1200" dirty="0" smtClean="0">
                <a:latin typeface="Arial"/>
                <a:cs typeface="Arial"/>
              </a:rPr>
              <a:t>¯X</a:t>
            </a:r>
            <a:r>
              <a:rPr lang="en-US" sz="2000" kern="0" dirty="0" smtClean="0">
                <a:latin typeface="Arial"/>
                <a:cs typeface="Arial"/>
              </a:rPr>
              <a:t>  </a:t>
            </a:r>
            <a:r>
              <a:rPr lang="en-US" sz="2000" kern="0" baseline="-25000" dirty="0" smtClean="0">
                <a:latin typeface="Arial"/>
                <a:cs typeface="Arial"/>
              </a:rPr>
              <a:t>A</a:t>
            </a:r>
            <a:endParaRPr lang="en-US" sz="2000" kern="0" spc="-1200" dirty="0" smtClean="0"/>
          </a:p>
        </p:txBody>
      </p:sp>
    </p:spTree>
    <p:extLst>
      <p:ext uri="{BB962C8B-B14F-4D97-AF65-F5344CB8AC3E}">
        <p14:creationId xmlns:p14="http://schemas.microsoft.com/office/powerpoint/2010/main" val="18828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593406"/>
              </p:ext>
            </p:extLst>
          </p:nvPr>
        </p:nvGraphicFramePr>
        <p:xfrm>
          <a:off x="2438400" y="5684520"/>
          <a:ext cx="292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8" name="Equation" r:id="rId3" imgW="2920680" imgH="761760" progId="Equation.DSMT4">
                  <p:embed/>
                </p:oleObj>
              </mc:Choice>
              <mc:Fallback>
                <p:oleObj name="Equation" r:id="rId3" imgW="29206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5684520"/>
                        <a:ext cx="2921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2" y="299359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Segregation model: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563369"/>
              </p:ext>
            </p:extLst>
          </p:nvPr>
        </p:nvGraphicFramePr>
        <p:xfrm>
          <a:off x="2362200" y="2852078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9" name="Equation" r:id="rId5" imgW="2260440" imgH="736560" progId="Equation.DSMT4">
                  <p:embed/>
                </p:oleObj>
              </mc:Choice>
              <mc:Fallback>
                <p:oleObj name="Equation" r:id="rId5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52078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48200" y="2963596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(t) is from </a:t>
            </a:r>
            <a:r>
              <a:rPr lang="en-US" sz="2000" b="1" i="1" dirty="0" smtClean="0">
                <a:solidFill>
                  <a:srgbClr val="CC00CC"/>
                </a:solidFill>
              </a:rPr>
              <a:t>batch reactor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design </a:t>
            </a:r>
            <a:r>
              <a:rPr lang="en-US" sz="2000" dirty="0" err="1" smtClean="0"/>
              <a:t>eq</a:t>
            </a:r>
            <a:endParaRPr lang="en-US" sz="2000" dirty="0" smtClean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37374"/>
              </p:ext>
            </p:extLst>
          </p:nvPr>
        </p:nvGraphicFramePr>
        <p:xfrm>
          <a:off x="228600" y="3765503"/>
          <a:ext cx="1866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0" name="Equation" r:id="rId7" imgW="1866600" imgH="622080" progId="Equation.DSMT4">
                  <p:embed/>
                </p:oleObj>
              </mc:Choice>
              <mc:Fallback>
                <p:oleObj name="Equation" r:id="rId7" imgW="18666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65503"/>
                        <a:ext cx="1866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256199"/>
              </p:ext>
            </p:extLst>
          </p:nvPr>
        </p:nvGraphicFramePr>
        <p:xfrm>
          <a:off x="2209800" y="3734681"/>
          <a:ext cx="4038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1" name="Equation" r:id="rId9" imgW="4038480" imgH="622080" progId="Equation.DSMT4">
                  <p:embed/>
                </p:oleObj>
              </mc:Choice>
              <mc:Fallback>
                <p:oleObj name="Equation" r:id="rId9" imgW="4038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34681"/>
                        <a:ext cx="4038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8856" y="346376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Batch design </a:t>
            </a:r>
            <a:r>
              <a:rPr lang="en-US" dirty="0" err="1" smtClean="0">
                <a:solidFill>
                  <a:srgbClr val="0000FF"/>
                </a:solidFill>
              </a:rPr>
              <a:t>eq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4609757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Stoichiometry: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382246"/>
              </p:ext>
            </p:extLst>
          </p:nvPr>
        </p:nvGraphicFramePr>
        <p:xfrm>
          <a:off x="152400" y="5600357"/>
          <a:ext cx="205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2" name="Equation" r:id="rId11" imgW="2057400" imgH="355320" progId="Equation.DSMT4">
                  <p:embed/>
                </p:oleObj>
              </mc:Choice>
              <mc:Fallback>
                <p:oleObj name="Equation" r:id="rId11" imgW="2057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600357"/>
                        <a:ext cx="2057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365747"/>
              </p:ext>
            </p:extLst>
          </p:nvPr>
        </p:nvGraphicFramePr>
        <p:xfrm>
          <a:off x="152400" y="6133757"/>
          <a:ext cx="200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3" name="Equation" r:id="rId13" imgW="2006280" imgH="355320" progId="Equation.DSMT4">
                  <p:embed/>
                </p:oleObj>
              </mc:Choice>
              <mc:Fallback>
                <p:oleObj name="Equation" r:id="rId13" imgW="2006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133757"/>
                        <a:ext cx="2006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896941"/>
              </p:ext>
            </p:extLst>
          </p:nvPr>
        </p:nvGraphicFramePr>
        <p:xfrm>
          <a:off x="4495801" y="3565931"/>
          <a:ext cx="1171135" cy="27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4" name="Equation" r:id="rId15" imgW="1409400" imgH="330120" progId="Equation.DSMT4">
                  <p:embed/>
                </p:oleObj>
              </mc:Choice>
              <mc:Fallback>
                <p:oleObj name="Equation" r:id="rId15" imgW="1409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3565931"/>
                        <a:ext cx="1171135" cy="274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782463"/>
              </p:ext>
            </p:extLst>
          </p:nvPr>
        </p:nvGraphicFramePr>
        <p:xfrm>
          <a:off x="6286500" y="3700209"/>
          <a:ext cx="2857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5" name="Equation" r:id="rId17" imgW="2857320" imgH="622080" progId="Equation.DSMT4">
                  <p:embed/>
                </p:oleObj>
              </mc:Choice>
              <mc:Fallback>
                <p:oleObj name="Equation" r:id="rId17" imgW="28573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3700209"/>
                        <a:ext cx="28575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889782"/>
              </p:ext>
            </p:extLst>
          </p:nvPr>
        </p:nvGraphicFramePr>
        <p:xfrm>
          <a:off x="2428126" y="4572000"/>
          <a:ext cx="3048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6" name="Equation" r:id="rId19" imgW="3047760" imgH="825480" progId="Equation.DSMT4">
                  <p:embed/>
                </p:oleObj>
              </mc:Choice>
              <mc:Fallback>
                <p:oleObj name="Equation" r:id="rId19" imgW="304776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126" y="4572000"/>
                        <a:ext cx="3048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780967"/>
              </p:ext>
            </p:extLst>
          </p:nvPr>
        </p:nvGraphicFramePr>
        <p:xfrm>
          <a:off x="5492931" y="5638800"/>
          <a:ext cx="2508069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7" name="Equation" r:id="rId21" imgW="2743200" imgH="799920" progId="Equation.DSMT4">
                  <p:embed/>
                </p:oleObj>
              </mc:Choice>
              <mc:Fallback>
                <p:oleObj name="Equation" r:id="rId21" imgW="27432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931" y="5638800"/>
                        <a:ext cx="2508069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4508157"/>
            <a:ext cx="2209800" cy="2057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267506"/>
              </p:ext>
            </p:extLst>
          </p:nvPr>
        </p:nvGraphicFramePr>
        <p:xfrm>
          <a:off x="5713413" y="4495800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8" name="Equation" r:id="rId23" imgW="3047760" imgH="1015920" progId="Equation.DSMT4">
                  <p:embed/>
                </p:oleObj>
              </mc:Choice>
              <mc:Fallback>
                <p:oleObj name="Equation" r:id="rId23" imgW="304776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4495800"/>
                        <a:ext cx="2743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28112"/>
              </p:ext>
            </p:extLst>
          </p:nvPr>
        </p:nvGraphicFramePr>
        <p:xfrm>
          <a:off x="152400" y="5030673"/>
          <a:ext cx="160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9" name="Equation" r:id="rId25" imgW="1600200" imgH="406080" progId="Equation.DSMT4">
                  <p:embed/>
                </p:oleObj>
              </mc:Choice>
              <mc:Fallback>
                <p:oleObj name="Equation" r:id="rId25" imgW="16002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2400" y="5030673"/>
                        <a:ext cx="1600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3788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" y="3200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Segregation model: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64420"/>
              </p:ext>
            </p:extLst>
          </p:nvPr>
        </p:nvGraphicFramePr>
        <p:xfrm>
          <a:off x="609600" y="3516086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6" name="Equation" r:id="rId3" imgW="2260440" imgH="736560" progId="Equation.DSMT4">
                  <p:embed/>
                </p:oleObj>
              </mc:Choice>
              <mc:Fallback>
                <p:oleObj name="Equation" r:id="rId3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16086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678282"/>
              </p:ext>
            </p:extLst>
          </p:nvPr>
        </p:nvGraphicFramePr>
        <p:xfrm>
          <a:off x="3410898" y="3505200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7" name="Equation" r:id="rId5" imgW="2438280" imgH="799920" progId="Equation.DSMT4">
                  <p:embed/>
                </p:oleObj>
              </mc:Choice>
              <mc:Fallback>
                <p:oleObj name="Equation" r:id="rId5" imgW="2438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898" y="3505200"/>
                        <a:ext cx="2438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4619655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Numerical method</a:t>
            </a:r>
          </a:p>
        </p:txBody>
      </p:sp>
      <p:graphicFrame>
        <p:nvGraphicFramePr>
          <p:cNvPr id="11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379595"/>
              </p:ext>
            </p:extLst>
          </p:nvPr>
        </p:nvGraphicFramePr>
        <p:xfrm>
          <a:off x="2559050" y="4724400"/>
          <a:ext cx="4025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8" name="Equation" r:id="rId7" imgW="4025880" imgH="812520" progId="Equation.DSMT4">
                  <p:embed/>
                </p:oleObj>
              </mc:Choice>
              <mc:Fallback>
                <p:oleObj name="Equation" r:id="rId7" imgW="40258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4724400"/>
                        <a:ext cx="40259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164143"/>
              </p:ext>
            </p:extLst>
          </p:nvPr>
        </p:nvGraphicFramePr>
        <p:xfrm>
          <a:off x="2139950" y="5689600"/>
          <a:ext cx="4864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9" name="Equation" r:id="rId9" imgW="4863960" imgH="812520" progId="Equation.DSMT4">
                  <p:embed/>
                </p:oleObj>
              </mc:Choice>
              <mc:Fallback>
                <p:oleObj name="Equation" r:id="rId9" imgW="48639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689600"/>
                        <a:ext cx="48641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964603"/>
              </p:ext>
            </p:extLst>
          </p:nvPr>
        </p:nvGraphicFramePr>
        <p:xfrm>
          <a:off x="5925498" y="3505200"/>
          <a:ext cx="266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0" name="Equation" r:id="rId11" imgW="2666880" imgH="736560" progId="Equation.DSMT4">
                  <p:embed/>
                </p:oleObj>
              </mc:Choice>
              <mc:Fallback>
                <p:oleObj name="Equation" r:id="rId11" imgW="2666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498" y="3505200"/>
                        <a:ext cx="2667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3893" y="1534886"/>
          <a:ext cx="9096215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656"/>
                <a:gridCol w="313944"/>
                <a:gridCol w="704088"/>
                <a:gridCol w="585216"/>
                <a:gridCol w="706723"/>
                <a:gridCol w="585216"/>
                <a:gridCol w="585216"/>
                <a:gridCol w="706723"/>
                <a:gridCol w="706723"/>
                <a:gridCol w="706723"/>
                <a:gridCol w="704088"/>
                <a:gridCol w="706723"/>
                <a:gridCol w="704088"/>
                <a:gridCol w="70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0" dirty="0" smtClean="0"/>
                        <a:t>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 g/m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87529" y="4250437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Plug in each t &amp; solve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25517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893" y="1534886"/>
          <a:ext cx="9096215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656"/>
                <a:gridCol w="313944"/>
                <a:gridCol w="704088"/>
                <a:gridCol w="585216"/>
                <a:gridCol w="706723"/>
                <a:gridCol w="585216"/>
                <a:gridCol w="585216"/>
                <a:gridCol w="706723"/>
                <a:gridCol w="706723"/>
                <a:gridCol w="706723"/>
                <a:gridCol w="704088"/>
                <a:gridCol w="706723"/>
                <a:gridCol w="704088"/>
                <a:gridCol w="70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0" dirty="0" smtClean="0"/>
                        <a:t>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 g/m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0.298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0.483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0.585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3287486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Segregation model: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481138" y="3287713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8" name="Equation" r:id="rId3" imgW="2260440" imgH="736560" progId="Equation.DSMT4">
                  <p:embed/>
                </p:oleObj>
              </mc:Choice>
              <mc:Fallback>
                <p:oleObj name="Equation" r:id="rId3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287713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3962400" y="3276600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9" name="Equation" r:id="rId5" imgW="2438280" imgH="799920" progId="Equation.DSMT4">
                  <p:embed/>
                </p:oleObj>
              </mc:Choice>
              <mc:Fallback>
                <p:oleObj name="Equation" r:id="rId5" imgW="2438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2438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200" y="4275507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Numerical method</a:t>
            </a:r>
          </a:p>
        </p:txBody>
      </p:sp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6477000" y="3276600"/>
          <a:ext cx="266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0" name="Equation" r:id="rId7" imgW="2666880" imgH="736560" progId="Equation.DSMT4">
                  <p:embed/>
                </p:oleObj>
              </mc:Choice>
              <mc:Fallback>
                <p:oleObj name="Equation" r:id="rId7" imgW="2666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2667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58611"/>
              </p:ext>
            </p:extLst>
          </p:nvPr>
        </p:nvGraphicFramePr>
        <p:xfrm>
          <a:off x="2508250" y="4122738"/>
          <a:ext cx="6121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1" name="Equation" r:id="rId9" imgW="6121080" imgH="736560" progId="Equation.DSMT4">
                  <p:embed/>
                </p:oleObj>
              </mc:Choice>
              <mc:Fallback>
                <p:oleObj name="Equation" r:id="rId9" imgW="61210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4122738"/>
                        <a:ext cx="61214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203613"/>
              </p:ext>
            </p:extLst>
          </p:nvPr>
        </p:nvGraphicFramePr>
        <p:xfrm>
          <a:off x="-6350" y="4864100"/>
          <a:ext cx="91535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2" name="Equation" r:id="rId11" imgW="9715320" imgH="1218960" progId="Equation.DSMT4">
                  <p:embed/>
                </p:oleObj>
              </mc:Choice>
              <mc:Fallback>
                <p:oleObj name="Equation" r:id="rId11" imgW="971532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50" y="4864100"/>
                        <a:ext cx="9153525" cy="11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95459"/>
              </p:ext>
            </p:extLst>
          </p:nvPr>
        </p:nvGraphicFramePr>
        <p:xfrm>
          <a:off x="3406775" y="5970588"/>
          <a:ext cx="233203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3" name="Equation" r:id="rId13" imgW="2476440" imgH="736560" progId="Equation.DSMT4">
                  <p:embed/>
                </p:oleObj>
              </mc:Choice>
              <mc:Fallback>
                <p:oleObj name="Equation" r:id="rId13" imgW="2476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5970588"/>
                        <a:ext cx="2332038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7854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893" y="1534886"/>
          <a:ext cx="9096215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656"/>
                <a:gridCol w="313944"/>
                <a:gridCol w="704088"/>
                <a:gridCol w="585216"/>
                <a:gridCol w="706723"/>
                <a:gridCol w="585216"/>
                <a:gridCol w="585216"/>
                <a:gridCol w="706723"/>
                <a:gridCol w="706723"/>
                <a:gridCol w="706723"/>
                <a:gridCol w="704088"/>
                <a:gridCol w="706723"/>
                <a:gridCol w="704088"/>
                <a:gridCol w="70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0" dirty="0" smtClean="0"/>
                        <a:t>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 g/m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0.298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0.483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0.585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3287486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Segregation model: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481138" y="3287713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02" name="Equation" r:id="rId3" imgW="2260440" imgH="736560" progId="Equation.DSMT4">
                  <p:embed/>
                </p:oleObj>
              </mc:Choice>
              <mc:Fallback>
                <p:oleObj name="Equation" r:id="rId3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287713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3962400" y="3276600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03" name="Equation" r:id="rId5" imgW="2438280" imgH="799920" progId="Equation.DSMT4">
                  <p:embed/>
                </p:oleObj>
              </mc:Choice>
              <mc:Fallback>
                <p:oleObj name="Equation" r:id="rId5" imgW="2438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76600"/>
                        <a:ext cx="2438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8836" y="4343400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Numerical method</a:t>
            </a:r>
          </a:p>
        </p:txBody>
      </p:sp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6477000" y="3276600"/>
          <a:ext cx="266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04" name="Equation" r:id="rId7" imgW="2666880" imgH="736560" progId="Equation.DSMT4">
                  <p:embed/>
                </p:oleObj>
              </mc:Choice>
              <mc:Fallback>
                <p:oleObj name="Equation" r:id="rId7" imgW="2666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76600"/>
                        <a:ext cx="2667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579503"/>
              </p:ext>
            </p:extLst>
          </p:nvPr>
        </p:nvGraphicFramePr>
        <p:xfrm>
          <a:off x="3263900" y="4191000"/>
          <a:ext cx="495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05" name="Equation" r:id="rId9" imgW="4952880" imgH="736560" progId="Equation.DSMT4">
                  <p:embed/>
                </p:oleObj>
              </mc:Choice>
              <mc:Fallback>
                <p:oleObj name="Equation" r:id="rId9" imgW="49528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191000"/>
                        <a:ext cx="4953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64243"/>
              </p:ext>
            </p:extLst>
          </p:nvPr>
        </p:nvGraphicFramePr>
        <p:xfrm>
          <a:off x="393700" y="5054600"/>
          <a:ext cx="8356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06" name="Equation" r:id="rId11" imgW="8356320" imgH="736560" progId="Equation.DSMT4">
                  <p:embed/>
                </p:oleObj>
              </mc:Choice>
              <mc:Fallback>
                <p:oleObj name="Equation" r:id="rId11" imgW="83563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5054600"/>
                        <a:ext cx="8356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62912"/>
              </p:ext>
            </p:extLst>
          </p:nvPr>
        </p:nvGraphicFramePr>
        <p:xfrm>
          <a:off x="1911350" y="5867400"/>
          <a:ext cx="5321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07" name="Equation" r:id="rId13" imgW="5321160" imgH="736560" progId="Equation.DSMT4">
                  <p:embed/>
                </p:oleObj>
              </mc:Choice>
              <mc:Fallback>
                <p:oleObj name="Equation" r:id="rId13" imgW="53211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5867400"/>
                        <a:ext cx="53213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6272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893" y="1534886"/>
          <a:ext cx="9096215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656"/>
                <a:gridCol w="313944"/>
                <a:gridCol w="704088"/>
                <a:gridCol w="585216"/>
                <a:gridCol w="706723"/>
                <a:gridCol w="585216"/>
                <a:gridCol w="585216"/>
                <a:gridCol w="706723"/>
                <a:gridCol w="706723"/>
                <a:gridCol w="706723"/>
                <a:gridCol w="704088"/>
                <a:gridCol w="706723"/>
                <a:gridCol w="704088"/>
                <a:gridCol w="704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n-US" sz="1600" baseline="0" dirty="0" smtClean="0"/>
                        <a:t>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 g/m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E(t)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0.137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0.298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0.428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0.483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0.505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0.525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0.558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0.585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3287486"/>
            <a:ext cx="633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Alternative approach: segregation model by Polymath: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615950" y="3816008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2" name="Equation" r:id="rId3" imgW="2260440" imgH="736560" progId="Equation.DSMT4">
                  <p:embed/>
                </p:oleObj>
              </mc:Choice>
              <mc:Fallback>
                <p:oleObj name="Equation" r:id="rId3" imgW="2260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3816008"/>
                        <a:ext cx="22606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CC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470163"/>
              </p:ext>
            </p:extLst>
          </p:nvPr>
        </p:nvGraphicFramePr>
        <p:xfrm>
          <a:off x="6089650" y="3784258"/>
          <a:ext cx="2438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3" name="Equation" r:id="rId5" imgW="2438280" imgH="799920" progId="Equation.DSMT4">
                  <p:embed/>
                </p:oleObj>
              </mc:Choice>
              <mc:Fallback>
                <p:oleObj name="Equation" r:id="rId5" imgW="2438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3784258"/>
                        <a:ext cx="2438400" cy="8001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793848" y="5334000"/>
            <a:ext cx="1511952" cy="400110"/>
          </a:xfrm>
          <a:prstGeom prst="rect">
            <a:avLst/>
          </a:prstGeom>
          <a:ln w="28575">
            <a:solidFill>
              <a:srgbClr val="CC00CC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B0</a:t>
            </a:r>
            <a:r>
              <a:rPr lang="en-US" sz="2000" dirty="0" smtClean="0"/>
              <a:t>=0.0313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7069565" y="4876800"/>
            <a:ext cx="960519" cy="400110"/>
          </a:xfrm>
          <a:prstGeom prst="rect">
            <a:avLst/>
          </a:prstGeom>
          <a:ln w="28575">
            <a:solidFill>
              <a:srgbClr val="CC00CC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k=176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4935949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an equation for E(t)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963" y="6076890"/>
            <a:ext cx="7342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Polymath to fit the E(t)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t data in the table to a polynomial</a:t>
            </a: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492500" y="3866808"/>
          <a:ext cx="198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4" name="Equation" r:id="rId7" imgW="1981080" imgH="634680" progId="Equation.DSMT4">
                  <p:embed/>
                </p:oleObj>
              </mc:Choice>
              <mc:Fallback>
                <p:oleObj name="Equation" r:id="rId7" imgW="19810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866808"/>
                        <a:ext cx="1981200" cy="6350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V="1">
            <a:off x="5105400" y="43434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</a:t>
            </a:r>
            <a:r>
              <a:rPr lang="en-US" dirty="0" smtClean="0">
                <a:solidFill>
                  <a:srgbClr val="339933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35708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8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3437" t="13281" r="75313" b="48437"/>
          <a:stretch>
            <a:fillRect/>
          </a:stretch>
        </p:blipFill>
        <p:spPr bwMode="auto">
          <a:xfrm>
            <a:off x="152400" y="527110"/>
            <a:ext cx="518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24"/>
          <p:cNvGrpSpPr/>
          <p:nvPr/>
        </p:nvGrpSpPr>
        <p:grpSpPr>
          <a:xfrm>
            <a:off x="533400" y="114300"/>
            <a:ext cx="668773" cy="1174810"/>
            <a:chOff x="533400" y="501590"/>
            <a:chExt cx="668773" cy="1174810"/>
          </a:xfrm>
        </p:grpSpPr>
        <p:cxnSp>
          <p:nvCxnSpPr>
            <p:cNvPr id="23" name="Straight Arrow Connector 22"/>
            <p:cNvCxnSpPr/>
            <p:nvPr/>
          </p:nvCxnSpPr>
          <p:spPr>
            <a:xfrm rot="16200000" flipH="1">
              <a:off x="617220" y="1226820"/>
              <a:ext cx="822960" cy="76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3400" y="501590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time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58900" y="114300"/>
            <a:ext cx="596638" cy="1174810"/>
            <a:chOff x="596900" y="501590"/>
            <a:chExt cx="596638" cy="1174810"/>
          </a:xfrm>
        </p:grpSpPr>
        <p:cxnSp>
          <p:nvCxnSpPr>
            <p:cNvPr id="27" name="Straight Arrow Connector 26"/>
            <p:cNvCxnSpPr/>
            <p:nvPr/>
          </p:nvCxnSpPr>
          <p:spPr>
            <a:xfrm rot="16200000" flipH="1">
              <a:off x="617220" y="1226820"/>
              <a:ext cx="822960" cy="76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96900" y="501590"/>
              <a:ext cx="596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E(t)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2590800" y="3350621"/>
            <a:ext cx="990600" cy="3048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581400" y="3277566"/>
            <a:ext cx="174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E(t) = 0 at t=0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57600" y="2911082"/>
            <a:ext cx="457200" cy="18288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14800" y="2813110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Gave best fit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2672" y="4267200"/>
            <a:ext cx="6798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Model: C02= a1*C01 + a2*C01^2 + a3*C01^3 + a4*C01^4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4799" y="6096000"/>
            <a:ext cx="858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Final Equation: E= 0.0889237*t -0.0157181*t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+ 0.0007926*t</a:t>
            </a:r>
            <a:r>
              <a:rPr lang="en-US" sz="2000" baseline="30000" dirty="0"/>
              <a:t>3</a:t>
            </a:r>
            <a:r>
              <a:rPr lang="en-US" sz="2000" dirty="0" smtClean="0"/>
              <a:t> – 8.63E-6*t</a:t>
            </a:r>
            <a:r>
              <a:rPr lang="en-US" sz="2000" baseline="30000" dirty="0"/>
              <a:t>4</a:t>
            </a:r>
            <a:endParaRPr lang="en-US" sz="20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2053925" y="6070600"/>
            <a:ext cx="66294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78780" y="4696361"/>
            <a:ext cx="1986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a1=0.0889237</a:t>
            </a:r>
          </a:p>
          <a:p>
            <a:r>
              <a:rPr lang="en-US" sz="2000" dirty="0" smtClean="0"/>
              <a:t>a2= -0.0157181</a:t>
            </a:r>
          </a:p>
          <a:p>
            <a:r>
              <a:rPr lang="en-US" sz="2000" dirty="0" smtClean="0"/>
              <a:t>a3= 0.0007926</a:t>
            </a:r>
          </a:p>
          <a:p>
            <a:r>
              <a:rPr lang="en-US" sz="2000" dirty="0" smtClean="0"/>
              <a:t>a4= -8.63E-06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38800" y="685800"/>
            <a:ext cx="312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For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endParaRPr lang="en-US" dirty="0" smtClean="0">
              <a:cs typeface="Arial"/>
            </a:endParaRPr>
          </a:p>
          <a:p>
            <a:pPr algn="ctr"/>
            <a:r>
              <a:rPr lang="en-US" dirty="0" smtClean="0">
                <a:cs typeface="Arial"/>
              </a:rPr>
              <a:t>Calculate the X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 using the </a:t>
            </a:r>
            <a:r>
              <a:rPr lang="en-US" dirty="0" smtClean="0">
                <a:solidFill>
                  <a:srgbClr val="339933"/>
                </a:solidFill>
                <a:cs typeface="Arial"/>
              </a:rPr>
              <a:t>complete segregation model using Polymath</a:t>
            </a:r>
            <a:endParaRPr lang="en-US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 animBg="1"/>
      <p:bldP spid="32" grpId="0"/>
      <p:bldP spid="34" grpId="0"/>
      <p:bldP spid="35" grpId="0"/>
      <p:bldP spid="3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 l="7500" t="14063" r="75000" b="63750"/>
          <a:stretch>
            <a:fillRect/>
          </a:stretch>
        </p:blipFill>
        <p:spPr bwMode="auto">
          <a:xfrm>
            <a:off x="1496578" y="337820"/>
            <a:ext cx="6669004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print"/>
          <a:srcRect l="10343" t="26812" r="73125" b="57188"/>
          <a:stretch>
            <a:fillRect/>
          </a:stretch>
        </p:blipFill>
        <p:spPr bwMode="auto">
          <a:xfrm>
            <a:off x="1432560" y="3755789"/>
            <a:ext cx="6797040" cy="2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344269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endParaRPr lang="en-US" dirty="0" smtClean="0">
              <a:cs typeface="Arial"/>
            </a:endParaRPr>
          </a:p>
          <a:p>
            <a:r>
              <a:rPr lang="en-US" dirty="0" smtClean="0">
                <a:cs typeface="Arial"/>
              </a:rPr>
              <a:t>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  <a:cs typeface="Arial"/>
              </a:rPr>
              <a:t>Complete segregation model by Polymath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9741"/>
              </p:ext>
            </p:extLst>
          </p:nvPr>
        </p:nvGraphicFramePr>
        <p:xfrm>
          <a:off x="6223000" y="6288036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0" name="Equation" r:id="rId5" imgW="1167893" imgH="304668" progId="Equation.DSMT4">
                  <p:embed/>
                </p:oleObj>
              </mc:Choice>
              <mc:Fallback>
                <p:oleObj name="Equation" r:id="rId5" imgW="1167893" imgH="30466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6288036"/>
                        <a:ext cx="1168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44700" y="62292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9933"/>
                </a:solidFill>
              </a:rPr>
              <a:t>Segregation model by Polymath:</a:t>
            </a:r>
          </a:p>
        </p:txBody>
      </p:sp>
    </p:spTree>
    <p:extLst>
      <p:ext uri="{BB962C8B-B14F-4D97-AF65-F5344CB8AC3E}">
        <p14:creationId xmlns:p14="http://schemas.microsoft.com/office/powerpoint/2010/main" val="7791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2" y="2955492"/>
            <a:ext cx="3581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Maximum </a:t>
            </a:r>
            <a:r>
              <a:rPr lang="en-US" sz="2000" dirty="0" err="1" smtClean="0">
                <a:solidFill>
                  <a:srgbClr val="7030A0"/>
                </a:solidFill>
              </a:rPr>
              <a:t>mixedness</a:t>
            </a:r>
            <a:r>
              <a:rPr lang="en-US" sz="2000" dirty="0" smtClean="0">
                <a:solidFill>
                  <a:srgbClr val="7030A0"/>
                </a:solidFill>
              </a:rPr>
              <a:t> model: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126952"/>
              </p:ext>
            </p:extLst>
          </p:nvPr>
        </p:nvGraphicFramePr>
        <p:xfrm>
          <a:off x="3505200" y="2921000"/>
          <a:ext cx="2816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2" name="Equation" r:id="rId3" imgW="2819160" imgH="723600" progId="Equation.DSMT4">
                  <p:embed/>
                </p:oleObj>
              </mc:Choice>
              <mc:Fallback>
                <p:oleObj name="Equation" r:id="rId3" imgW="28191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21000"/>
                        <a:ext cx="28162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53200" y="3073400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=time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667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Polymath cannot solve because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>
                <a:cs typeface="Arial"/>
              </a:rPr>
              <a:t>→0 (needs to increase)</a:t>
            </a:r>
            <a:endParaRPr lang="en-US" sz="2000" dirty="0" smtClean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73866"/>
              </p:ext>
            </p:extLst>
          </p:nvPr>
        </p:nvGraphicFramePr>
        <p:xfrm>
          <a:off x="384175" y="3886200"/>
          <a:ext cx="287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3" name="Equation" r:id="rId5" imgW="2869920" imgH="444240" progId="Equation.DSMT4">
                  <p:embed/>
                </p:oleObj>
              </mc:Choice>
              <mc:Fallback>
                <p:oleObj name="Equation" r:id="rId5" imgW="2869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886200"/>
                        <a:ext cx="2870200" cy="4445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343487"/>
              </p:ext>
            </p:extLst>
          </p:nvPr>
        </p:nvGraphicFramePr>
        <p:xfrm>
          <a:off x="3536950" y="3962400"/>
          <a:ext cx="294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4" name="Equation" r:id="rId7" imgW="2946240" imgH="330120" progId="Equation.DSMT4">
                  <p:embed/>
                </p:oleObj>
              </mc:Choice>
              <mc:Fallback>
                <p:oleObj name="Equation" r:id="rId7" imgW="2946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962400"/>
                        <a:ext cx="2946400" cy="330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247053"/>
              </p:ext>
            </p:extLst>
          </p:nvPr>
        </p:nvGraphicFramePr>
        <p:xfrm>
          <a:off x="6765926" y="3873500"/>
          <a:ext cx="173263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5" name="Equation" r:id="rId9" imgW="1993680" imgH="736560" progId="Equation.DSMT4">
                  <p:embed/>
                </p:oleObj>
              </mc:Choice>
              <mc:Fallback>
                <p:oleObj name="Equation" r:id="rId9" imgW="199368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6" y="3873500"/>
                        <a:ext cx="1732630" cy="64008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5400000" flipH="1" flipV="1">
            <a:off x="3291840" y="3489960"/>
            <a:ext cx="274320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002" y="4813300"/>
            <a:ext cx="809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for</a:t>
            </a:r>
            <a:r>
              <a:rPr lang="en-US" sz="2000" dirty="0" smtClean="0">
                <a:solidFill>
                  <a:srgbClr val="0000FF"/>
                </a:solidFill>
              </a:rPr>
              <a:t> z, where z=T̅-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where T̅=longest time interval (14 min)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314925"/>
              </p:ext>
            </p:extLst>
          </p:nvPr>
        </p:nvGraphicFramePr>
        <p:xfrm>
          <a:off x="152400" y="5270500"/>
          <a:ext cx="36401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6" name="Equation" r:id="rId11" imgW="3644640" imgH="838080" progId="Equation.DSMT4">
                  <p:embed/>
                </p:oleObj>
              </mc:Choice>
              <mc:Fallback>
                <p:oleObj name="Equation" r:id="rId11" imgW="36446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270500"/>
                        <a:ext cx="3640138" cy="838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04288"/>
              </p:ext>
            </p:extLst>
          </p:nvPr>
        </p:nvGraphicFramePr>
        <p:xfrm>
          <a:off x="4038600" y="5384800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7" name="Equation" r:id="rId13" imgW="1701720" imgH="609480" progId="Equation.DSMT4">
                  <p:embed/>
                </p:oleObj>
              </mc:Choice>
              <mc:Fallback>
                <p:oleObj name="Equation" r:id="rId13" imgW="1701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84800"/>
                        <a:ext cx="1701800" cy="6096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07049"/>
              </p:ext>
            </p:extLst>
          </p:nvPr>
        </p:nvGraphicFramePr>
        <p:xfrm>
          <a:off x="7696200" y="2921000"/>
          <a:ext cx="787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8" name="Equation" r:id="rId15" imgW="787320" imgH="609480" progId="Equation.DSMT4">
                  <p:embed/>
                </p:oleObj>
              </mc:Choice>
              <mc:Fallback>
                <p:oleObj name="Equation" r:id="rId15" imgW="7873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921000"/>
                        <a:ext cx="78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CC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867400" y="5156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 must be in terms of T̅-z.  Since T̅-z=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=t, simply substitute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for 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5772" y="6184900"/>
            <a:ext cx="7332457" cy="400110"/>
          </a:xfrm>
          <a:prstGeom prst="rect">
            <a:avLst/>
          </a:prstGeom>
          <a:noFill/>
          <a:ln w="31750">
            <a:solidFill>
              <a:srgbClr val="CC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E(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)= 0.0889237*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-0.0157181*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– 8.63E-6*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4</a:t>
            </a:r>
            <a:endParaRPr lang="en-US" sz="2000" dirty="0" smtClean="0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800600" y="3543300"/>
            <a:ext cx="4334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zh-TW" i="1" dirty="0" smtClean="0"/>
              <a:t>F(</a:t>
            </a:r>
            <a:r>
              <a:rPr lang="en-US" altLang="zh-TW" i="1" dirty="0" smtClean="0">
                <a:latin typeface="Symbol" pitchFamily="18" charset="2"/>
              </a:rPr>
              <a:t>l</a:t>
            </a:r>
            <a:r>
              <a:rPr lang="en-US" altLang="zh-TW" i="1" dirty="0" smtClean="0"/>
              <a:t>)</a:t>
            </a:r>
            <a:r>
              <a:rPr lang="en-US" altLang="zh-TW" dirty="0" smtClean="0"/>
              <a:t> is </a:t>
            </a:r>
            <a:r>
              <a:rPr lang="en-US" altLang="zh-TW" dirty="0"/>
              <a:t>a cumulative distribution function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complete segregation model</a:t>
            </a:r>
            <a:r>
              <a:rPr lang="en-US" dirty="0" smtClean="0">
                <a:solidFill>
                  <a:srgbClr val="339933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7030A0"/>
                </a:solidFill>
              </a:rPr>
              <a:t>maximum </a:t>
            </a:r>
            <a:r>
              <a:rPr lang="en-US" dirty="0" err="1" smtClean="0">
                <a:solidFill>
                  <a:srgbClr val="7030A0"/>
                </a:solidFill>
              </a:rPr>
              <a:t>mixedness</a:t>
            </a:r>
            <a:r>
              <a:rPr lang="en-US" dirty="0" smtClean="0">
                <a:solidFill>
                  <a:srgbClr val="7030A0"/>
                </a:solidFill>
              </a:rPr>
              <a:t> model</a:t>
            </a:r>
            <a:r>
              <a:rPr lang="en-US" dirty="0" smtClean="0"/>
              <a:t>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28999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21" grpId="0"/>
      <p:bldP spid="24" grpId="0"/>
      <p:bldP spid="27" grpId="0" animBg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381000" y="1613912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/>
              <a:t>RTD is </a:t>
            </a:r>
            <a:r>
              <a:rPr lang="en-US" sz="2000" baseline="0" dirty="0" smtClean="0"/>
              <a:t>experimentally determined by </a:t>
            </a:r>
            <a:r>
              <a:rPr lang="en-US" sz="2000" baseline="0" dirty="0"/>
              <a:t>injecting an </a:t>
            </a:r>
            <a:r>
              <a:rPr lang="en-US" sz="2000" baseline="0" dirty="0" smtClean="0"/>
              <a:t>inert “tracer” </a:t>
            </a:r>
            <a:r>
              <a:rPr lang="en-US" sz="2000" baseline="0" dirty="0"/>
              <a:t>at t=0 and measuring </a:t>
            </a:r>
            <a:r>
              <a:rPr lang="en-US" sz="2000" baseline="0" dirty="0" smtClean="0"/>
              <a:t>the tracer concentration C(t) at exit </a:t>
            </a:r>
            <a:r>
              <a:rPr lang="en-US" sz="2000" baseline="0" dirty="0"/>
              <a:t>as a function of </a:t>
            </a:r>
            <a:r>
              <a:rPr lang="en-US" sz="2000" baseline="0" dirty="0" smtClean="0"/>
              <a:t>time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Residence Time Distribution (RTD)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3095" y="888032"/>
            <a:ext cx="5817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RTD </a:t>
            </a:r>
            <a:r>
              <a:rPr lang="en-US" sz="2000" dirty="0" smtClean="0">
                <a:latin typeface="Arial"/>
                <a:cs typeface="Arial"/>
              </a:rPr>
              <a:t>≡ E(t) ≡ “residence time distribution” function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24754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"/>
                <a:cs typeface="Arial"/>
              </a:rPr>
              <a:t>RTD describes the amount of time molecules have spent in the reactor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1750219" y="3960813"/>
          <a:ext cx="564356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" name="Equation" r:id="rId3" imgW="6743520" imgH="774360" progId="Equation.DSMT4">
                  <p:embed/>
                </p:oleObj>
              </mc:Choice>
              <mc:Fallback>
                <p:oleObj name="Equation" r:id="rId3" imgW="6743520" imgH="774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219" y="3960813"/>
                        <a:ext cx="5643562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228600" y="2362200"/>
            <a:ext cx="8588375" cy="1680012"/>
            <a:chOff x="228600" y="2551390"/>
            <a:chExt cx="8588375" cy="1680012"/>
          </a:xfrm>
        </p:grpSpPr>
        <p:sp>
          <p:nvSpPr>
            <p:cNvPr id="34818" name="Rectangle 5"/>
            <p:cNvSpPr>
              <a:spLocks noChangeArrowheads="1"/>
            </p:cNvSpPr>
            <p:nvPr/>
          </p:nvSpPr>
          <p:spPr bwMode="auto">
            <a:xfrm>
              <a:off x="228600" y="2555002"/>
              <a:ext cx="26294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0" dirty="0">
                  <a:solidFill>
                    <a:srgbClr val="0000CC"/>
                  </a:solidFill>
                </a:rPr>
                <a:t>Measurement of RTD</a:t>
              </a:r>
              <a:endParaRPr lang="en-US" sz="2000" baseline="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024" y="3168870"/>
              <a:ext cx="159370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↑</a:t>
              </a:r>
              <a:endParaRPr lang="en-US" sz="1700" dirty="0" smtClean="0"/>
            </a:p>
            <a:p>
              <a:r>
                <a:rPr lang="en-US" sz="1700" dirty="0" smtClean="0"/>
                <a:t>Pulse injection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6950" y="3224050"/>
              <a:ext cx="110799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dirty="0" smtClean="0">
                  <a:latin typeface="Arial"/>
                  <a:cs typeface="Arial"/>
                </a:rPr>
                <a:t>↓</a:t>
              </a:r>
              <a:endParaRPr lang="en-US" sz="1700" dirty="0" smtClean="0"/>
            </a:p>
            <a:p>
              <a:r>
                <a:rPr lang="en-US" sz="1700" dirty="0" smtClean="0"/>
                <a:t>Detection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16244" y="3191726"/>
              <a:ext cx="146304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981200" y="2963920"/>
              <a:ext cx="26670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Reactor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648200" y="3191726"/>
              <a:ext cx="118872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5140722" y="2994730"/>
              <a:ext cx="356188" cy="400110"/>
              <a:chOff x="5140722" y="2994730"/>
              <a:chExt cx="356188" cy="40011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140722" y="2994730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X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181600" y="3048000"/>
                <a:ext cx="274320" cy="2743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U-Turn Arrow 32"/>
            <p:cNvSpPr/>
            <p:nvPr/>
          </p:nvSpPr>
          <p:spPr>
            <a:xfrm>
              <a:off x="5257800" y="2551390"/>
              <a:ext cx="1981200" cy="38100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867400" y="2590800"/>
              <a:ext cx="2949575" cy="1640602"/>
              <a:chOff x="2360735" y="4069080"/>
              <a:chExt cx="2949575" cy="1640602"/>
            </a:xfrm>
          </p:grpSpPr>
          <p:sp>
            <p:nvSpPr>
              <p:cNvPr id="35" name="Text Box 24"/>
              <p:cNvSpPr txBox="1">
                <a:spLocks noChangeArrowheads="1"/>
              </p:cNvSpPr>
              <p:nvPr/>
            </p:nvSpPr>
            <p:spPr bwMode="auto">
              <a:xfrm>
                <a:off x="2360735" y="4450080"/>
                <a:ext cx="5822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b="1" dirty="0" smtClean="0"/>
                  <a:t>C(t)</a:t>
                </a:r>
                <a:endParaRPr lang="en-US" altLang="zh-TW" b="1" dirty="0"/>
              </a:p>
            </p:txBody>
          </p:sp>
          <p:sp>
            <p:nvSpPr>
              <p:cNvPr id="36" name="Text Box 35"/>
              <p:cNvSpPr txBox="1">
                <a:spLocks noChangeArrowheads="1"/>
              </p:cNvSpPr>
              <p:nvPr/>
            </p:nvSpPr>
            <p:spPr bwMode="auto">
              <a:xfrm>
                <a:off x="3884735" y="4069080"/>
                <a:ext cx="142557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2000" i="1" dirty="0"/>
                  <a:t>The C curve</a:t>
                </a:r>
              </a:p>
            </p:txBody>
          </p:sp>
          <p:grpSp>
            <p:nvGrpSpPr>
              <p:cNvPr id="37" name="Group 12"/>
              <p:cNvGrpSpPr/>
              <p:nvPr/>
            </p:nvGrpSpPr>
            <p:grpSpPr>
              <a:xfrm>
                <a:off x="2882900" y="4145280"/>
                <a:ext cx="2395210" cy="1564402"/>
                <a:chOff x="2882900" y="4145280"/>
                <a:chExt cx="2395210" cy="1564402"/>
              </a:xfrm>
            </p:grpSpPr>
            <p:sp>
              <p:nvSpPr>
                <p:cNvPr id="3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82900" y="4145280"/>
                  <a:ext cx="0" cy="11887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>
                  <a:off x="2895600" y="5334000"/>
                  <a:ext cx="2225675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16500" y="5340350"/>
                  <a:ext cx="2616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b="1" dirty="0"/>
                    <a:t>t</a:t>
                  </a:r>
                </a:p>
              </p:txBody>
            </p:sp>
            <p:sp>
              <p:nvSpPr>
                <p:cNvPr id="41" name="Freeform 26"/>
                <p:cNvSpPr>
                  <a:spLocks/>
                </p:cNvSpPr>
                <p:nvPr/>
              </p:nvSpPr>
              <p:spPr bwMode="auto">
                <a:xfrm>
                  <a:off x="2905328" y="4516880"/>
                  <a:ext cx="2054225" cy="822325"/>
                </a:xfrm>
                <a:custGeom>
                  <a:avLst/>
                  <a:gdLst/>
                  <a:ahLst/>
                  <a:cxnLst>
                    <a:cxn ang="0">
                      <a:pos x="0" y="511"/>
                    </a:cxn>
                    <a:cxn ang="0">
                      <a:pos x="289" y="409"/>
                    </a:cxn>
                    <a:cxn ang="0">
                      <a:pos x="624" y="121"/>
                    </a:cxn>
                    <a:cxn ang="0">
                      <a:pos x="881" y="20"/>
                    </a:cxn>
                    <a:cxn ang="0">
                      <a:pos x="1161" y="12"/>
                    </a:cxn>
                    <a:cxn ang="0">
                      <a:pos x="1411" y="90"/>
                    </a:cxn>
                    <a:cxn ang="0">
                      <a:pos x="1683" y="269"/>
                    </a:cxn>
                    <a:cxn ang="0">
                      <a:pos x="1925" y="448"/>
                    </a:cxn>
                    <a:cxn ang="0">
                      <a:pos x="2167" y="518"/>
                    </a:cxn>
                  </a:cxnLst>
                  <a:rect l="0" t="0" r="r" b="b"/>
                  <a:pathLst>
                    <a:path w="2167" h="518">
                      <a:moveTo>
                        <a:pt x="0" y="511"/>
                      </a:moveTo>
                      <a:cubicBezTo>
                        <a:pt x="92" y="492"/>
                        <a:pt x="185" y="474"/>
                        <a:pt x="289" y="409"/>
                      </a:cubicBezTo>
                      <a:cubicBezTo>
                        <a:pt x="393" y="344"/>
                        <a:pt x="525" y="186"/>
                        <a:pt x="624" y="121"/>
                      </a:cubicBezTo>
                      <a:cubicBezTo>
                        <a:pt x="723" y="56"/>
                        <a:pt x="792" y="38"/>
                        <a:pt x="881" y="20"/>
                      </a:cubicBezTo>
                      <a:cubicBezTo>
                        <a:pt x="970" y="2"/>
                        <a:pt x="1073" y="0"/>
                        <a:pt x="1161" y="12"/>
                      </a:cubicBezTo>
                      <a:cubicBezTo>
                        <a:pt x="1249" y="24"/>
                        <a:pt x="1324" y="47"/>
                        <a:pt x="1411" y="90"/>
                      </a:cubicBezTo>
                      <a:cubicBezTo>
                        <a:pt x="1498" y="133"/>
                        <a:pt x="1597" y="209"/>
                        <a:pt x="1683" y="269"/>
                      </a:cubicBezTo>
                      <a:cubicBezTo>
                        <a:pt x="1769" y="329"/>
                        <a:pt x="1844" y="407"/>
                        <a:pt x="1925" y="448"/>
                      </a:cubicBezTo>
                      <a:cubicBezTo>
                        <a:pt x="2006" y="489"/>
                        <a:pt x="2086" y="503"/>
                        <a:pt x="2167" y="51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2" name="Group 41"/>
          <p:cNvGrpSpPr/>
          <p:nvPr/>
        </p:nvGrpSpPr>
        <p:grpSpPr>
          <a:xfrm>
            <a:off x="1423194" y="5845314"/>
            <a:ext cx="6297613" cy="707886"/>
            <a:chOff x="-1371600" y="4419600"/>
            <a:chExt cx="6297613" cy="707886"/>
          </a:xfrm>
        </p:grpSpPr>
        <p:sp>
          <p:nvSpPr>
            <p:cNvPr id="43" name="Rectangle 42"/>
            <p:cNvSpPr/>
            <p:nvPr/>
          </p:nvSpPr>
          <p:spPr>
            <a:xfrm>
              <a:off x="-1371600" y="4419600"/>
              <a:ext cx="525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cs typeface="Arial"/>
                </a:rPr>
                <a:t>Fraction of material leaving reactor that has been inside reactor for a time between t</a:t>
              </a:r>
              <a:r>
                <a:rPr lang="en-US" sz="2000" baseline="-25000" dirty="0" smtClean="0">
                  <a:cs typeface="Arial"/>
                </a:rPr>
                <a:t>1</a:t>
              </a:r>
              <a:r>
                <a:rPr lang="en-US" sz="2000" dirty="0" smtClean="0">
                  <a:cs typeface="Arial"/>
                </a:rPr>
                <a:t> &amp; t</a:t>
              </a:r>
              <a:r>
                <a:rPr lang="en-US" sz="2000" baseline="-25000" dirty="0" smtClean="0">
                  <a:cs typeface="Arial"/>
                </a:rPr>
                <a:t>2</a:t>
              </a:r>
              <a:endParaRPr lang="en-US" sz="2000" dirty="0"/>
            </a:p>
          </p:txBody>
        </p:sp>
        <p:graphicFrame>
          <p:nvGraphicFramePr>
            <p:cNvPr id="44" name="Object 10"/>
            <p:cNvGraphicFramePr>
              <a:graphicFrameLocks noChangeAspect="1"/>
            </p:cNvGraphicFramePr>
            <p:nvPr/>
          </p:nvGraphicFramePr>
          <p:xfrm>
            <a:off x="3843338" y="4493122"/>
            <a:ext cx="1082675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2" name="Equation" r:id="rId5" imgW="1282680" imgH="507960" progId="Equation.DSMT4">
                    <p:embed/>
                  </p:oleObj>
                </mc:Choice>
                <mc:Fallback>
                  <p:oleObj name="Equation" r:id="rId5" imgW="1282680" imgH="50796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3338" y="4493122"/>
                          <a:ext cx="1082675" cy="511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10"/>
          <p:cNvGraphicFramePr>
            <a:graphicFrameLocks noChangeAspect="1"/>
          </p:cNvGraphicFramePr>
          <p:nvPr/>
        </p:nvGraphicFramePr>
        <p:xfrm>
          <a:off x="838200" y="4991101"/>
          <a:ext cx="108743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3" name="Equation" r:id="rId7" imgW="1282680" imgH="736560" progId="Equation.DSMT4">
                  <p:embed/>
                </p:oleObj>
              </mc:Choice>
              <mc:Fallback>
                <p:oleObj name="Equation" r:id="rId7" imgW="128268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91101"/>
                        <a:ext cx="1087438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86000" y="4914901"/>
            <a:ext cx="6311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E(t)=0 for t&lt;0 since no fluid can exit before it enters</a:t>
            </a:r>
          </a:p>
          <a:p>
            <a:r>
              <a:rPr lang="en-US" sz="2000" dirty="0" smtClean="0"/>
              <a:t>E(t)</a:t>
            </a:r>
            <a:r>
              <a:rPr lang="en-US" sz="2000" dirty="0" smtClean="0">
                <a:latin typeface="Arial"/>
                <a:cs typeface="Arial"/>
              </a:rPr>
              <a:t>≥0 for t&gt;0 since mass fractions are always positive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22" y="0"/>
            <a:ext cx="7577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Maximum </a:t>
            </a:r>
            <a:r>
              <a:rPr lang="en-US" sz="2000" dirty="0" err="1" smtClean="0">
                <a:solidFill>
                  <a:srgbClr val="7030A0"/>
                </a:solidFill>
              </a:rPr>
              <a:t>Mixedness</a:t>
            </a:r>
            <a:r>
              <a:rPr lang="en-US" sz="2000" dirty="0" smtClean="0">
                <a:solidFill>
                  <a:srgbClr val="7030A0"/>
                </a:solidFill>
              </a:rPr>
              <a:t> Model,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nonelementary</a:t>
            </a:r>
            <a:r>
              <a:rPr lang="en-US" sz="2000" dirty="0" smtClean="0">
                <a:solidFill>
                  <a:srgbClr val="FF0000"/>
                </a:solidFill>
              </a:rPr>
              <a:t> reaction A+B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→C+D</a:t>
            </a:r>
          </a:p>
          <a:p>
            <a:pPr algn="r"/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 -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=kC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2000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6313" t="16718" r="75875" b="50473"/>
          <a:stretch>
            <a:fillRect/>
          </a:stretch>
        </p:blipFill>
        <p:spPr bwMode="auto">
          <a:xfrm>
            <a:off x="152400" y="381000"/>
            <a:ext cx="5956661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284662" y="1524000"/>
          <a:ext cx="36401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4" name="Equation" r:id="rId4" imgW="3644640" imgH="838080" progId="Equation.DSMT4">
                  <p:embed/>
                </p:oleObj>
              </mc:Choice>
              <mc:Fallback>
                <p:oleObj name="Equation" r:id="rId4" imgW="36446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1524000"/>
                        <a:ext cx="3640138" cy="838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781300" y="1600200"/>
            <a:ext cx="1435100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752600" y="2133600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5" name="Equation" r:id="rId6" imgW="1701720" imgH="609480" progId="Equation.DSMT4">
                  <p:embed/>
                </p:oleObj>
              </mc:Choice>
              <mc:Fallback>
                <p:oleObj name="Equation" r:id="rId6" imgW="1701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1701800" cy="6096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 flipV="1">
            <a:off x="1524000" y="27432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0" y="38862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Eq</a:t>
            </a:r>
            <a:r>
              <a:rPr lang="en-US" sz="2000" dirty="0" smtClean="0"/>
              <a:t> for E describes RTD function only on interval t= 0 to 14 minutes, otherwise E=0</a:t>
            </a:r>
          </a:p>
        </p:txBody>
      </p:sp>
      <p:cxnSp>
        <p:nvCxnSpPr>
          <p:cNvPr id="16" name="Elbow Connector 15"/>
          <p:cNvCxnSpPr/>
          <p:nvPr/>
        </p:nvCxnSpPr>
        <p:spPr>
          <a:xfrm rot="5400000" flipH="1" flipV="1">
            <a:off x="3662680" y="40640"/>
            <a:ext cx="548640" cy="5394960"/>
          </a:xfrm>
          <a:prstGeom prst="bentConnector3">
            <a:avLst>
              <a:gd name="adj1" fmla="val 5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05601" y="2438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Denominator cannot = 0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324600" y="3187700"/>
          <a:ext cx="233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6" name="Equation" r:id="rId8" imgW="2336760" imgH="291960" progId="Equation.DSMT4">
                  <p:embed/>
                </p:oleObj>
              </mc:Choice>
              <mc:Fallback>
                <p:oleObj name="Equation" r:id="rId8" imgW="23367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187700"/>
                        <a:ext cx="2336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1066800" y="3429000"/>
            <a:ext cx="518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3886200" y="3733800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27585" y="5257800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A, maximum </a:t>
            </a:r>
            <a:r>
              <a:rPr lang="en-US" sz="2400" baseline="-25000" dirty="0" err="1" smtClean="0"/>
              <a:t>mixedness</a:t>
            </a:r>
            <a:r>
              <a:rPr lang="en-US" sz="2400" dirty="0" smtClean="0"/>
              <a:t> = 0.347</a:t>
            </a:r>
            <a:endParaRPr lang="en-US" sz="2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11068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C(t) &amp; E(t) are given in the table below.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in this reactor. Calculate the conversion for the </a:t>
            </a:r>
            <a:r>
              <a:rPr lang="en-US" dirty="0" smtClean="0">
                <a:solidFill>
                  <a:srgbClr val="CC00CC"/>
                </a:solidFill>
              </a:rPr>
              <a:t>complete segregation model under adiabatic conditions </a:t>
            </a:r>
            <a:r>
              <a:rPr lang="en-US" dirty="0" smtClean="0"/>
              <a:t>with T</a:t>
            </a:r>
            <a:r>
              <a:rPr lang="en-US" baseline="-25000" dirty="0" smtClean="0"/>
              <a:t>0</a:t>
            </a:r>
            <a:r>
              <a:rPr lang="en-US" dirty="0" smtClean="0"/>
              <a:t>= 288K,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mol/L, 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dirty="0" smtClean="0">
                <a:latin typeface="Arial"/>
                <a:cs typeface="Arial"/>
              </a:rPr>
              <a:t>°</a:t>
            </a:r>
            <a:r>
              <a:rPr lang="en-US" baseline="-25000" dirty="0" smtClean="0">
                <a:latin typeface="Arial"/>
                <a:cs typeface="Arial"/>
              </a:rPr>
              <a:t>RX</a:t>
            </a:r>
            <a:r>
              <a:rPr lang="en-US" dirty="0" smtClean="0">
                <a:latin typeface="Arial"/>
                <a:cs typeface="Arial"/>
              </a:rPr>
              <a:t>=-40000 cal/mol,</a:t>
            </a:r>
            <a:r>
              <a:rPr lang="en-US" dirty="0" smtClean="0"/>
              <a:t> E/R =3600K, C</a:t>
            </a:r>
            <a:r>
              <a:rPr lang="en-US" baseline="-25000" dirty="0" smtClean="0"/>
              <a:t>PA</a:t>
            </a:r>
            <a:r>
              <a:rPr lang="en-US" dirty="0" smtClean="0"/>
              <a:t>=C</a:t>
            </a:r>
            <a:r>
              <a:rPr lang="en-US" baseline="-25000" dirty="0" smtClean="0"/>
              <a:t>PB</a:t>
            </a:r>
            <a:r>
              <a:rPr lang="en-US" dirty="0" smtClean="0"/>
              <a:t>=20cal/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r>
              <a:rPr lang="en-US" dirty="0" smtClean="0"/>
              <a:t> &amp; C</a:t>
            </a:r>
            <a:r>
              <a:rPr lang="en-US" baseline="-25000" dirty="0" smtClean="0"/>
              <a:t>PC</a:t>
            </a:r>
            <a:r>
              <a:rPr lang="en-US" dirty="0" smtClean="0"/>
              <a:t>=C</a:t>
            </a:r>
            <a:r>
              <a:rPr lang="en-US" baseline="-25000" dirty="0" smtClean="0"/>
              <a:t>PD</a:t>
            </a:r>
            <a:r>
              <a:rPr lang="en-US" dirty="0" smtClean="0"/>
              <a:t>=30 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5400" y="3143250"/>
            <a:ext cx="431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Polymath </a:t>
            </a:r>
            <a:r>
              <a:rPr lang="en-US" sz="2000" dirty="0" err="1" smtClean="0">
                <a:solidFill>
                  <a:srgbClr val="0000FF"/>
                </a:solidFill>
              </a:rPr>
              <a:t>eqs</a:t>
            </a:r>
            <a:r>
              <a:rPr lang="en-US" sz="2000" dirty="0" smtClean="0">
                <a:solidFill>
                  <a:srgbClr val="0000FF"/>
                </a:solidFill>
              </a:rPr>
              <a:t> for segregation model:</a:t>
            </a:r>
          </a:p>
        </p:txBody>
      </p:sp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4330700" y="2971800"/>
          <a:ext cx="198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9" name="Equation" r:id="rId3" imgW="1981080" imgH="634680" progId="Equation.DSMT4">
                  <p:embed/>
                </p:oleObj>
              </mc:Choice>
              <mc:Fallback>
                <p:oleObj name="Equation" r:id="rId3" imgW="1981080" imgH="634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971800"/>
                        <a:ext cx="1981200" cy="63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083564" y="3676650"/>
            <a:ext cx="6976872" cy="3657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E(t)= 0.0889237*t -0.0157181*t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+ 0.0007926*t</a:t>
            </a:r>
            <a:r>
              <a:rPr lang="en-US" sz="2000" baseline="30000" dirty="0"/>
              <a:t>3</a:t>
            </a:r>
            <a:r>
              <a:rPr lang="en-US" sz="2000" dirty="0" smtClean="0"/>
              <a:t> – 8.63E-6*t</a:t>
            </a:r>
            <a:r>
              <a:rPr lang="en-US" sz="2000" baseline="30000" dirty="0"/>
              <a:t>4</a:t>
            </a:r>
            <a:endParaRPr lang="en-US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4114800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Express k as function of T:</a:t>
            </a: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3048000" y="4114800"/>
          <a:ext cx="50419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0" name="Equation" r:id="rId5" imgW="5130720" imgH="736560" progId="Equation.DSMT4">
                  <p:embed/>
                </p:oleObj>
              </mc:Choice>
              <mc:Fallback>
                <p:oleObj name="Equation" r:id="rId5" imgW="5130720" imgH="7365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14800"/>
                        <a:ext cx="5041900" cy="7270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6489700" y="2990850"/>
          <a:ext cx="2540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1" name="Equation" r:id="rId7" imgW="2539800" imgH="622080" progId="Equation.DSMT4">
                  <p:embed/>
                </p:oleObj>
              </mc:Choice>
              <mc:Fallback>
                <p:oleObj name="Equation" r:id="rId7" imgW="2539800" imgH="622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2990850"/>
                        <a:ext cx="2540000" cy="622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" y="4851400"/>
            <a:ext cx="731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 equations from energy balance.  For adiabatic operation:</a:t>
            </a:r>
          </a:p>
        </p:txBody>
      </p:sp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68159"/>
              </p:ext>
            </p:extLst>
          </p:nvPr>
        </p:nvGraphicFramePr>
        <p:xfrm>
          <a:off x="2183925" y="5257800"/>
          <a:ext cx="4776151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82" name="Equation" r:id="rId9" imgW="5219640" imgH="1396800" progId="Equation.DSMT4">
                  <p:embed/>
                </p:oleObj>
              </mc:Choice>
              <mc:Fallback>
                <p:oleObj name="Equation" r:id="rId9" imgW="5219640" imgH="1396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925" y="5257800"/>
                        <a:ext cx="4776151" cy="128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31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16965"/>
              </p:ext>
            </p:extLst>
          </p:nvPr>
        </p:nvGraphicFramePr>
        <p:xfrm>
          <a:off x="0" y="1534886"/>
          <a:ext cx="9144002" cy="135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C g/m</a:t>
                      </a:r>
                      <a:r>
                        <a:rPr lang="en-US" sz="1700" baseline="30000" dirty="0" smtClean="0"/>
                        <a:t>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C(t) &amp; E(t) are given in the table below.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in this reactor. Calculate the conversion for the</a:t>
            </a:r>
            <a:r>
              <a:rPr lang="en-US" dirty="0" smtClean="0">
                <a:solidFill>
                  <a:srgbClr val="CC00CC"/>
                </a:solidFill>
              </a:rPr>
              <a:t> complete segregation model under adiabatic conditions </a:t>
            </a:r>
            <a:r>
              <a:rPr lang="en-US" dirty="0" smtClean="0"/>
              <a:t>with T</a:t>
            </a:r>
            <a:r>
              <a:rPr lang="en-US" baseline="-25000" dirty="0" smtClean="0"/>
              <a:t>0</a:t>
            </a:r>
            <a:r>
              <a:rPr lang="en-US" dirty="0" smtClean="0"/>
              <a:t>= 288K,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mol/L, 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dirty="0" smtClean="0">
                <a:latin typeface="Arial"/>
                <a:cs typeface="Arial"/>
              </a:rPr>
              <a:t>°</a:t>
            </a:r>
            <a:r>
              <a:rPr lang="en-US" baseline="-25000" dirty="0" smtClean="0">
                <a:latin typeface="Arial"/>
                <a:cs typeface="Arial"/>
              </a:rPr>
              <a:t>RX</a:t>
            </a:r>
            <a:r>
              <a:rPr lang="en-US" dirty="0" smtClean="0">
                <a:latin typeface="Arial"/>
                <a:cs typeface="Arial"/>
              </a:rPr>
              <a:t>=-40000 cal/mol,</a:t>
            </a:r>
            <a:r>
              <a:rPr lang="en-US" dirty="0" smtClean="0"/>
              <a:t> E/R =3600K, C</a:t>
            </a:r>
            <a:r>
              <a:rPr lang="en-US" baseline="-25000" dirty="0" smtClean="0"/>
              <a:t>PA</a:t>
            </a:r>
            <a:r>
              <a:rPr lang="en-US" dirty="0" smtClean="0"/>
              <a:t>=C</a:t>
            </a:r>
            <a:r>
              <a:rPr lang="en-US" baseline="-25000" dirty="0" smtClean="0"/>
              <a:t>PB</a:t>
            </a:r>
            <a:r>
              <a:rPr lang="en-US" dirty="0" smtClean="0"/>
              <a:t>=20cal/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r>
              <a:rPr lang="en-US" dirty="0" smtClean="0"/>
              <a:t> &amp; C</a:t>
            </a:r>
            <a:r>
              <a:rPr lang="en-US" baseline="-25000" dirty="0" smtClean="0"/>
              <a:t>PC</a:t>
            </a:r>
            <a:r>
              <a:rPr lang="en-US" dirty="0" smtClean="0"/>
              <a:t>=C</a:t>
            </a:r>
            <a:r>
              <a:rPr lang="en-US" baseline="-25000" dirty="0" smtClean="0"/>
              <a:t>PD</a:t>
            </a:r>
            <a:r>
              <a:rPr lang="en-US" dirty="0" smtClean="0"/>
              <a:t>=30 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endParaRPr lang="en-US" dirty="0" smtClean="0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85800" y="3102114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Energy balance for adiabatic operation:</a:t>
            </a:r>
          </a:p>
        </p:txBody>
      </p:sp>
      <p:graphicFrame>
        <p:nvGraphicFramePr>
          <p:cNvPr id="39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73397"/>
              </p:ext>
            </p:extLst>
          </p:nvPr>
        </p:nvGraphicFramePr>
        <p:xfrm>
          <a:off x="4038600" y="4203700"/>
          <a:ext cx="448293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10" name="Equation" r:id="rId3" imgW="4927320" imgH="609480" progId="Equation.DSMT4">
                  <p:embed/>
                </p:oleObj>
              </mc:Choice>
              <mc:Fallback>
                <p:oleObj name="Equation" r:id="rId3" imgW="4927320" imgH="6094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203700"/>
                        <a:ext cx="4482930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539059"/>
              </p:ext>
            </p:extLst>
          </p:nvPr>
        </p:nvGraphicFramePr>
        <p:xfrm>
          <a:off x="3162300" y="2870200"/>
          <a:ext cx="4777608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11" name="Equation" r:id="rId5" imgW="5219640" imgH="1396800" progId="Equation.DSMT4">
                  <p:embed/>
                </p:oleObj>
              </mc:Choice>
              <mc:Fallback>
                <p:oleObj name="Equation" r:id="rId5" imgW="5219640" imgH="1396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2870200"/>
                        <a:ext cx="4777608" cy="128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15362"/>
              </p:ext>
            </p:extLst>
          </p:nvPr>
        </p:nvGraphicFramePr>
        <p:xfrm>
          <a:off x="381000" y="4813300"/>
          <a:ext cx="3189353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12" name="Equation" r:id="rId7" imgW="3454200" imgH="1384200" progId="Equation.DSMT4">
                  <p:embed/>
                </p:oleObj>
              </mc:Choice>
              <mc:Fallback>
                <p:oleObj name="Equation" r:id="rId7" imgW="3454200" imgH="1384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13300"/>
                        <a:ext cx="3189353" cy="1280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806731"/>
              </p:ext>
            </p:extLst>
          </p:nvPr>
        </p:nvGraphicFramePr>
        <p:xfrm>
          <a:off x="380892" y="4008120"/>
          <a:ext cx="3429108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13" name="Equation" r:id="rId9" imgW="3682800" imgH="685800" progId="Equation.DSMT4">
                  <p:embed/>
                </p:oleObj>
              </mc:Choice>
              <mc:Fallback>
                <p:oleObj name="Equation" r:id="rId9" imgW="3682800" imgH="685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92" y="4008120"/>
                        <a:ext cx="3429108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52601"/>
              </p:ext>
            </p:extLst>
          </p:nvPr>
        </p:nvGraphicFramePr>
        <p:xfrm>
          <a:off x="4165601" y="4870450"/>
          <a:ext cx="1854403" cy="5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14" name="Equation" r:id="rId11" imgW="1981080" imgH="634680" progId="Equation.DSMT4">
                  <p:embed/>
                </p:oleObj>
              </mc:Choice>
              <mc:Fallback>
                <p:oleObj name="Equation" r:id="rId11" imgW="1981080" imgH="634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1" y="4870450"/>
                        <a:ext cx="1854403" cy="59436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83564" y="6235700"/>
            <a:ext cx="6976872" cy="3847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E(t)= 0.0889237*t -0.0157181*t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 + 0.0007926*t</a:t>
            </a:r>
            <a:r>
              <a:rPr lang="en-US" sz="1900" baseline="30000" dirty="0"/>
              <a:t>3</a:t>
            </a:r>
            <a:r>
              <a:rPr lang="en-US" sz="1900" dirty="0" smtClean="0"/>
              <a:t> – 8.63E-6*t</a:t>
            </a:r>
            <a:r>
              <a:rPr lang="en-US" sz="1900" baseline="30000" dirty="0"/>
              <a:t>4</a:t>
            </a:r>
            <a:endParaRPr lang="en-US" sz="1900" dirty="0" smtClean="0"/>
          </a:p>
        </p:txBody>
      </p:sp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083151"/>
              </p:ext>
            </p:extLst>
          </p:nvPr>
        </p:nvGraphicFramePr>
        <p:xfrm>
          <a:off x="6324601" y="4889500"/>
          <a:ext cx="2239347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15" name="Equation" r:id="rId13" imgW="2539800" imgH="622080" progId="Equation.DSMT4">
                  <p:embed/>
                </p:oleObj>
              </mc:Choice>
              <mc:Fallback>
                <p:oleObj name="Equation" r:id="rId13" imgW="2539800" imgH="622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4889500"/>
                        <a:ext cx="2239347" cy="54864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24370"/>
              </p:ext>
            </p:extLst>
          </p:nvPr>
        </p:nvGraphicFramePr>
        <p:xfrm>
          <a:off x="3949701" y="5575300"/>
          <a:ext cx="4438633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16" name="Equation" r:id="rId15" imgW="5130720" imgH="736560" progId="Equation.DSMT4">
                  <p:embed/>
                </p:oleObj>
              </mc:Choice>
              <mc:Fallback>
                <p:oleObj name="Equation" r:id="rId15" imgW="5130720" imgH="7365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1" y="5575300"/>
                        <a:ext cx="4438633" cy="64008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010400" y="3670300"/>
            <a:ext cx="1223412" cy="685800"/>
            <a:chOff x="7315200" y="3733800"/>
            <a:chExt cx="1223412" cy="685800"/>
          </a:xfrm>
        </p:grpSpPr>
        <p:sp>
          <p:nvSpPr>
            <p:cNvPr id="21" name="TextBox 20"/>
            <p:cNvSpPr txBox="1"/>
            <p:nvPr/>
          </p:nvSpPr>
          <p:spPr>
            <a:xfrm>
              <a:off x="7315200" y="3733800"/>
              <a:ext cx="1223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Not zero!</a:t>
              </a:r>
            </a:p>
          </p:txBody>
        </p:sp>
        <p:cxnSp>
          <p:nvCxnSpPr>
            <p:cNvPr id="23" name="Straight Arrow Connector 22"/>
            <p:cNvCxnSpPr>
              <a:stCxn id="21" idx="2"/>
            </p:cNvCxnSpPr>
            <p:nvPr/>
          </p:nvCxnSpPr>
          <p:spPr>
            <a:xfrm rot="16200000" flipH="1">
              <a:off x="7821108" y="4239708"/>
              <a:ext cx="285690" cy="740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Segregation model, adiabatic operation, </a:t>
            </a:r>
            <a:r>
              <a:rPr lang="en-US" sz="2000" dirty="0" err="1" smtClean="0">
                <a:solidFill>
                  <a:srgbClr val="FF0000"/>
                </a:solidFill>
              </a:rPr>
              <a:t>nonelementary</a:t>
            </a:r>
            <a:r>
              <a:rPr lang="en-US" sz="2000" dirty="0" smtClean="0">
                <a:solidFill>
                  <a:srgbClr val="FF0000"/>
                </a:solidFill>
              </a:rPr>
              <a:t> reaction kinetics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15142"/>
              </p:ext>
            </p:extLst>
          </p:nvPr>
        </p:nvGraphicFramePr>
        <p:xfrm>
          <a:off x="3987800" y="6284259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4" name="Equation" r:id="rId3" imgW="1168200" imgH="304560" progId="Equation.DSMT4">
                  <p:embed/>
                </p:oleObj>
              </mc:Choice>
              <mc:Fallback>
                <p:oleObj name="Equation" r:id="rId3" imgW="1168200" imgH="304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6284259"/>
                        <a:ext cx="1168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609600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 </a:t>
            </a:r>
          </a:p>
          <a:p>
            <a:r>
              <a:rPr lang="en-US" dirty="0" smtClean="0">
                <a:cs typeface="Arial"/>
              </a:rPr>
              <a:t>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443753"/>
            <a:ext cx="5913120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8" y="3806414"/>
            <a:ext cx="5754624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following slides show how the same problem would be solved and the solutions would differ if the reaction rate was still </a:t>
            </a:r>
            <a:r>
              <a:rPr lang="en-US" sz="2000" dirty="0">
                <a:cs typeface="Arial"/>
              </a:rPr>
              <a:t>-</a:t>
            </a:r>
            <a:r>
              <a:rPr lang="en-US" sz="2000" dirty="0" err="1">
                <a:cs typeface="Arial"/>
              </a:rPr>
              <a:t>r</a:t>
            </a:r>
            <a:r>
              <a:rPr lang="en-US" sz="2000" baseline="-25000" dirty="0" err="1">
                <a:cs typeface="Arial"/>
              </a:rPr>
              <a:t>A</a:t>
            </a:r>
            <a:r>
              <a:rPr lang="en-US" sz="2000" dirty="0">
                <a:cs typeface="Arial"/>
              </a:rPr>
              <a:t>=kC</a:t>
            </a:r>
            <a:r>
              <a:rPr lang="en-US" sz="2000" baseline="-25000" dirty="0">
                <a:cs typeface="Arial"/>
              </a:rPr>
              <a:t>A</a:t>
            </a:r>
            <a:r>
              <a:rPr lang="en-US" sz="2000" dirty="0">
                <a:cs typeface="Arial"/>
              </a:rPr>
              <a:t>C</a:t>
            </a:r>
            <a:r>
              <a:rPr lang="en-US" sz="2000" baseline="-25000" dirty="0">
                <a:cs typeface="Arial"/>
              </a:rPr>
              <a:t>B</a:t>
            </a:r>
            <a:r>
              <a:rPr lang="en-US" sz="2000" baseline="30000" dirty="0">
                <a:cs typeface="Arial"/>
              </a:rPr>
              <a:t>2</a:t>
            </a:r>
            <a:r>
              <a:rPr lang="en-US" sz="2000" dirty="0" smtClean="0"/>
              <a:t> but the reaction was instead </a:t>
            </a:r>
            <a:r>
              <a:rPr lang="en-US" sz="2000" dirty="0" smtClean="0">
                <a:solidFill>
                  <a:srgbClr val="FF0000"/>
                </a:solidFill>
              </a:rPr>
              <a:t>elementary: </a:t>
            </a:r>
            <a:r>
              <a:rPr lang="en-US" sz="2000" dirty="0">
                <a:solidFill>
                  <a:srgbClr val="FF0000"/>
                </a:solidFill>
              </a:rPr>
              <a:t>A+</a:t>
            </a:r>
            <a:r>
              <a:rPr lang="en-US" sz="2000" u="sng" dirty="0">
                <a:solidFill>
                  <a:srgbClr val="FF0000"/>
                </a:solidFill>
              </a:rPr>
              <a:t>2B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→C+D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These slides may be provided as an extra example problem that the students may study on there own if time does not permit doing it in class.</a:t>
            </a:r>
          </a:p>
        </p:txBody>
      </p:sp>
    </p:spTree>
    <p:extLst>
      <p:ext uri="{BB962C8B-B14F-4D97-AF65-F5344CB8AC3E}">
        <p14:creationId xmlns:p14="http://schemas.microsoft.com/office/powerpoint/2010/main" val="29124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29878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Start with PFR 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&amp; see how far can we get: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200400" y="3060700"/>
          <a:ext cx="1257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2" name="Equation" r:id="rId3" imgW="1257120" imgH="698400" progId="Equation.DSMT4">
                  <p:embed/>
                </p:oleObj>
              </mc:Choice>
              <mc:Fallback>
                <p:oleObj name="Equation" r:id="rId3" imgW="1257120" imgH="69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60700"/>
                        <a:ext cx="12573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66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→C+D</a:t>
            </a:r>
            <a:r>
              <a:rPr lang="en-US" dirty="0" smtClean="0">
                <a:latin typeface="Arial"/>
                <a:cs typeface="Arial"/>
              </a:rPr>
              <a:t>, 	         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=kC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baseline="-25000" dirty="0" smtClean="0">
                <a:latin typeface="Arial"/>
                <a:cs typeface="Arial"/>
              </a:rPr>
              <a:t>B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/>
              <a:t> will be carried out isothermally at 320K in this reactor. Calculate the conversion for an </a:t>
            </a:r>
            <a:r>
              <a:rPr lang="en-US" dirty="0" smtClean="0">
                <a:solidFill>
                  <a:srgbClr val="CC00CC"/>
                </a:solidFill>
              </a:rPr>
              <a:t>ideal PFR, </a:t>
            </a:r>
            <a:r>
              <a:rPr lang="en-US" dirty="0" smtClean="0"/>
              <a:t>the complete segregation model 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graphicFrame>
        <p:nvGraphicFramePr>
          <p:cNvPr id="31760" name="Object 9"/>
          <p:cNvGraphicFramePr>
            <a:graphicFrameLocks noChangeAspect="1"/>
          </p:cNvGraphicFramePr>
          <p:nvPr/>
        </p:nvGraphicFramePr>
        <p:xfrm>
          <a:off x="4546600" y="2984500"/>
          <a:ext cx="2082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3" name="Equation" r:id="rId5" imgW="2082600" imgH="774360" progId="Equation.DSMT4">
                  <p:embed/>
                </p:oleObj>
              </mc:Choice>
              <mc:Fallback>
                <p:oleObj name="Equation" r:id="rId5" imgW="2082600" imgH="774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2984500"/>
                        <a:ext cx="2082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752600" y="4038600"/>
          <a:ext cx="205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4" name="Equation" r:id="rId7" imgW="2057400" imgH="355320" progId="Equation.DSMT4">
                  <p:embed/>
                </p:oleObj>
              </mc:Choice>
              <mc:Fallback>
                <p:oleObj name="Equation" r:id="rId7" imgW="2057400" imgH="3553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2057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Object 9"/>
          <p:cNvGraphicFramePr>
            <a:graphicFrameLocks noChangeAspect="1"/>
          </p:cNvGraphicFramePr>
          <p:nvPr/>
        </p:nvGraphicFramePr>
        <p:xfrm>
          <a:off x="266700" y="4730690"/>
          <a:ext cx="4406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5" name="Equation" r:id="rId9" imgW="4406760" imgH="799920" progId="Equation.DSMT4">
                  <p:embed/>
                </p:oleObj>
              </mc:Choice>
              <mc:Fallback>
                <p:oleObj name="Equation" r:id="rId9" imgW="4406760" imgH="7999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4730690"/>
                        <a:ext cx="44069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1524000" y="4876800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67000" y="5225990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73" name="Object 29"/>
          <p:cNvGraphicFramePr>
            <a:graphicFrameLocks noChangeAspect="1"/>
          </p:cNvGraphicFramePr>
          <p:nvPr/>
        </p:nvGraphicFramePr>
        <p:xfrm>
          <a:off x="4851400" y="4660900"/>
          <a:ext cx="403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6" name="Equation" r:id="rId11" imgW="4038480" imgH="736560" progId="Equation.DSMT4">
                  <p:embed/>
                </p:oleObj>
              </mc:Choice>
              <mc:Fallback>
                <p:oleObj name="Equation" r:id="rId11" imgW="4038480" imgH="73656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660900"/>
                        <a:ext cx="4038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200" y="60960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Could solve with Polymath if we knew the value of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t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5562600"/>
            <a:ext cx="165301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B0</a:t>
            </a:r>
            <a:r>
              <a:rPr lang="en-US" sz="2000" dirty="0" smtClean="0"/>
              <a:t> = 0.0313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10400" y="5562600"/>
            <a:ext cx="138691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k = 0.0313</a:t>
            </a: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74" name="Object 30"/>
          <p:cNvGraphicFramePr>
            <a:graphicFrameLocks noChangeAspect="1"/>
          </p:cNvGraphicFramePr>
          <p:nvPr/>
        </p:nvGraphicFramePr>
        <p:xfrm>
          <a:off x="4271962" y="3886200"/>
          <a:ext cx="35004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7" name="Equation" r:id="rId13" imgW="3479760" imgH="609480" progId="Equation.DSMT4">
                  <p:embed/>
                </p:oleObj>
              </mc:Choice>
              <mc:Fallback>
                <p:oleObj name="Equation" r:id="rId13" imgW="3479760" imgH="609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2" y="3886200"/>
                        <a:ext cx="350043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6" name="Object 32"/>
          <p:cNvGraphicFramePr>
            <a:graphicFrameLocks noChangeAspect="1"/>
          </p:cNvGraphicFramePr>
          <p:nvPr/>
        </p:nvGraphicFramePr>
        <p:xfrm>
          <a:off x="6819900" y="2984500"/>
          <a:ext cx="2082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8" name="Equation" r:id="rId15" imgW="2082600" imgH="774360" progId="Equation.DSMT4">
                  <p:embed/>
                </p:oleObj>
              </mc:Choice>
              <mc:Fallback>
                <p:oleObj name="Equation" r:id="rId15" imgW="2082600" imgH="7743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2984500"/>
                        <a:ext cx="2082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22" grpId="0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Calculate the conversion for an </a:t>
            </a:r>
            <a:r>
              <a:rPr lang="en-US" dirty="0" smtClean="0">
                <a:solidFill>
                  <a:srgbClr val="CC00CC"/>
                </a:solidFill>
              </a:rPr>
              <a:t>ideal PFR, </a:t>
            </a:r>
            <a:r>
              <a:rPr lang="en-US" dirty="0" smtClean="0"/>
              <a:t>the complete segregation model 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1" y="3406914"/>
            <a:ext cx="175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How do we determine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3249" y="3276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For an ideal reactor,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</a:rPr>
              <a:t>t </a:t>
            </a:r>
            <a:r>
              <a:rPr lang="en-US" sz="2000" dirty="0" smtClean="0">
                <a:solidFill>
                  <a:srgbClr val="7030A0"/>
                </a:solidFill>
              </a:rPr>
              <a:t>= t</a:t>
            </a:r>
            <a:r>
              <a:rPr lang="en-US" sz="2000" baseline="-25000" dirty="0" smtClean="0">
                <a:solidFill>
                  <a:srgbClr val="7030A0"/>
                </a:solidFill>
              </a:rPr>
              <a:t>m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6423024" y="3670300"/>
          <a:ext cx="16446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2" name="Equation" r:id="rId3" imgW="1650960" imgH="431640" progId="Equation.DSMT4">
                  <p:embed/>
                </p:oleObj>
              </mc:Choice>
              <mc:Fallback>
                <p:oleObj name="Equation" r:id="rId3" imgW="1650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4" y="3670300"/>
                        <a:ext cx="16446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3778" y="4295914"/>
            <a:ext cx="277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Use numerical method to determine t</a:t>
            </a:r>
            <a:r>
              <a:rPr lang="en-US" sz="2000" baseline="-25000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1536700"/>
          <a:ext cx="91440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t*E(t)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4244622" y="4267200"/>
          <a:ext cx="4165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3" name="Equation" r:id="rId5" imgW="4165560" imgH="736560" progId="Equation.DSMT4">
                  <p:embed/>
                </p:oleObj>
              </mc:Choice>
              <mc:Fallback>
                <p:oleObj name="Equation" r:id="rId5" imgW="4165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622" y="4267200"/>
                        <a:ext cx="4165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55309"/>
              </p:ext>
            </p:extLst>
          </p:nvPr>
        </p:nvGraphicFramePr>
        <p:xfrm>
          <a:off x="685800" y="5029200"/>
          <a:ext cx="7772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4" name="Equation" r:id="rId7" imgW="7772400" imgH="812520" progId="Equation.DSMT4">
                  <p:embed/>
                </p:oleObj>
              </mc:Choice>
              <mc:Fallback>
                <p:oleObj name="Equation" r:id="rId7" imgW="77724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7772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663656"/>
              </p:ext>
            </p:extLst>
          </p:nvPr>
        </p:nvGraphicFramePr>
        <p:xfrm>
          <a:off x="330200" y="5867400"/>
          <a:ext cx="4673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5" name="Equation" r:id="rId9" imgW="4673520" imgH="736560" progId="Equation.DSMT4">
                  <p:embed/>
                </p:oleObj>
              </mc:Choice>
              <mc:Fallback>
                <p:oleObj name="Equation" r:id="rId9" imgW="46735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867400"/>
                        <a:ext cx="4673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447983"/>
              </p:ext>
            </p:extLst>
          </p:nvPr>
        </p:nvGraphicFramePr>
        <p:xfrm>
          <a:off x="5334000" y="6070600"/>
          <a:ext cx="3479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6" name="Equation" r:id="rId11" imgW="3479760" imgH="330120" progId="Equation.DSMT4">
                  <p:embed/>
                </p:oleObj>
              </mc:Choice>
              <mc:Fallback>
                <p:oleObj name="Equation" r:id="rId11" imgW="3479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070600"/>
                        <a:ext cx="3479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152400" y="3403600"/>
          <a:ext cx="3733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7" name="Equation" r:id="rId13" imgW="3733560" imgH="736560" progId="Equation.DSMT4">
                  <p:embed/>
                </p:oleObj>
              </mc:Choice>
              <mc:Fallback>
                <p:oleObj name="Equation" r:id="rId13" imgW="3733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03600"/>
                        <a:ext cx="37338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32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Calculate the conversion for an </a:t>
            </a:r>
            <a:r>
              <a:rPr lang="en-US" dirty="0" smtClean="0">
                <a:solidFill>
                  <a:srgbClr val="CC00CC"/>
                </a:solidFill>
              </a:rPr>
              <a:t>ideal PFR, </a:t>
            </a:r>
            <a:r>
              <a:rPr lang="en-US" dirty="0" smtClean="0"/>
              <a:t>the complete segregation model 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6425184" cy="2651760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1536700"/>
          <a:ext cx="91440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t*E(t)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7162800" y="3733800"/>
          <a:ext cx="1905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3" name="Equation" r:id="rId4" imgW="1904760" imgH="330120" progId="Equation.DSMT4">
                  <p:embed/>
                </p:oleObj>
              </mc:Choice>
              <mc:Fallback>
                <p:oleObj name="Equation" r:id="rId4" imgW="1904760" imgH="3301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1905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62400" y="3251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For an ideal reactor,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</a:rPr>
              <a:t>t </a:t>
            </a:r>
            <a:r>
              <a:rPr lang="en-US" sz="2000" dirty="0" smtClean="0">
                <a:solidFill>
                  <a:srgbClr val="7030A0"/>
                </a:solidFill>
              </a:rPr>
              <a:t>= t</a:t>
            </a:r>
            <a:r>
              <a:rPr lang="en-US" sz="2000" baseline="-25000" dirty="0" smtClean="0">
                <a:solidFill>
                  <a:srgbClr val="7030A0"/>
                </a:solidFill>
              </a:rPr>
              <a:t>m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189298"/>
              </p:ext>
            </p:extLst>
          </p:nvPr>
        </p:nvGraphicFramePr>
        <p:xfrm>
          <a:off x="4702175" y="3644900"/>
          <a:ext cx="16446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4" name="Equation" r:id="rId6" imgW="1650960" imgH="431640" progId="Equation.DSMT4">
                  <p:embed/>
                </p:oleObj>
              </mc:Choice>
              <mc:Fallback>
                <p:oleObj name="Equation" r:id="rId6" imgW="165096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3644900"/>
                        <a:ext cx="16446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Object 27"/>
          <p:cNvGraphicFramePr>
            <a:graphicFrameLocks noChangeAspect="1"/>
          </p:cNvGraphicFramePr>
          <p:nvPr/>
        </p:nvGraphicFramePr>
        <p:xfrm>
          <a:off x="7010400" y="5664200"/>
          <a:ext cx="1612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5" name="Equation" r:id="rId8" imgW="1612800" imgH="355320" progId="Equation.DSMT4">
                  <p:embed/>
                </p:oleObj>
              </mc:Choice>
              <mc:Fallback>
                <p:oleObj name="Equation" r:id="rId8" imgW="1612800" imgH="355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664200"/>
                        <a:ext cx="1612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015315"/>
              </p:ext>
            </p:extLst>
          </p:nvPr>
        </p:nvGraphicFramePr>
        <p:xfrm>
          <a:off x="152400" y="3378200"/>
          <a:ext cx="3733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56" name="Equation" r:id="rId10" imgW="3733560" imgH="736560" progId="Equation.DSMT4">
                  <p:embed/>
                </p:oleObj>
              </mc:Choice>
              <mc:Fallback>
                <p:oleObj name="Equation" r:id="rId10" imgW="3733560" imgH="736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378200"/>
                        <a:ext cx="37338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52400" y="6426200"/>
            <a:ext cx="1219200" cy="2743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1447800" y="3860800"/>
            <a:ext cx="5715000" cy="2651760"/>
          </a:xfrm>
          <a:prstGeom prst="bentConnector3">
            <a:avLst>
              <a:gd name="adj1" fmla="val 89111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86600" y="40386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Final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corresponds to </a:t>
            </a:r>
            <a:r>
              <a:rPr lang="en-US" sz="2000" dirty="0" smtClean="0">
                <a:latin typeface="Symbol" pitchFamily="18" charset="2"/>
              </a:rPr>
              <a:t>t</a:t>
            </a:r>
            <a:r>
              <a:rPr lang="en-US" sz="2000" dirty="0" smtClean="0"/>
              <a:t>=5.15 min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7" name="Object 9"/>
          <p:cNvGraphicFramePr>
            <a:graphicFrameLocks noChangeAspect="1"/>
          </p:cNvGraphicFramePr>
          <p:nvPr/>
        </p:nvGraphicFramePr>
        <p:xfrm>
          <a:off x="4724400" y="2971800"/>
          <a:ext cx="2298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1" name="Equation" r:id="rId3" imgW="2298600" imgH="634680" progId="Equation.DSMT4">
                  <p:embed/>
                </p:oleObj>
              </mc:Choice>
              <mc:Fallback>
                <p:oleObj name="Equation" r:id="rId3" imgW="2298600" imgH="6346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2298700" cy="63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2311400" y="2959100"/>
          <a:ext cx="226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2" name="Equation" r:id="rId5" imgW="2260440" imgH="736560" progId="Equation.DSMT4">
                  <p:embed/>
                </p:oleObj>
              </mc:Choice>
              <mc:Fallback>
                <p:oleObj name="Equation" r:id="rId5" imgW="2260440" imgH="736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959100"/>
                        <a:ext cx="2260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162800" y="28956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(t) is from </a:t>
            </a:r>
            <a:r>
              <a:rPr lang="en-US" sz="2000" b="1" i="1" dirty="0" smtClean="0">
                <a:solidFill>
                  <a:srgbClr val="CC00CC"/>
                </a:solidFill>
              </a:rPr>
              <a:t>batch reactor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design </a:t>
            </a:r>
            <a:r>
              <a:rPr lang="en-US" sz="2000" dirty="0" err="1" smtClean="0"/>
              <a:t>eq</a:t>
            </a:r>
            <a:endParaRPr lang="en-US" sz="2000" dirty="0" smtClean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765300" y="3987800"/>
          <a:ext cx="1866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3" name="Equation" r:id="rId7" imgW="1866600" imgH="622080" progId="Equation.DSMT4">
                  <p:embed/>
                </p:oleObj>
              </mc:Choice>
              <mc:Fallback>
                <p:oleObj name="Equation" r:id="rId7" imgW="1866600" imgH="622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987800"/>
                        <a:ext cx="1866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52400" y="5170716"/>
          <a:ext cx="158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4" name="Equation" r:id="rId9" imgW="1587240" imgH="406080" progId="Equation.DSMT4">
                  <p:embed/>
                </p:oleObj>
              </mc:Choice>
              <mc:Fallback>
                <p:oleObj name="Equation" r:id="rId9" imgW="1587240" imgH="406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70716"/>
                        <a:ext cx="15875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3898900" y="3937000"/>
          <a:ext cx="5092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5" name="Equation" r:id="rId11" imgW="5092560" imgH="622080" progId="Equation.DSMT4">
                  <p:embed/>
                </p:oleObj>
              </mc:Choice>
              <mc:Fallback>
                <p:oleObj name="Equation" r:id="rId11" imgW="5092560" imgH="6220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3937000"/>
                        <a:ext cx="50927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6200" y="38481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Batch reactor 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474980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Stoichiometry: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52400" y="5740400"/>
          <a:ext cx="205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6" name="Equation" r:id="rId13" imgW="2057400" imgH="355320" progId="Equation.DSMT4">
                  <p:embed/>
                </p:oleObj>
              </mc:Choice>
              <mc:Fallback>
                <p:oleObj name="Equation" r:id="rId13" imgW="2057400" imgH="3553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740400"/>
                        <a:ext cx="2057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82550" y="6273800"/>
          <a:ext cx="2146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7" name="Equation" r:id="rId15" imgW="2145960" imgH="355320" progId="Equation.DSMT4">
                  <p:embed/>
                </p:oleObj>
              </mc:Choice>
              <mc:Fallback>
                <p:oleObj name="Equation" r:id="rId15" imgW="2145960" imgH="3553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6273800"/>
                        <a:ext cx="2146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6858000" y="4495800"/>
          <a:ext cx="1409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8" name="Equation" r:id="rId17" imgW="1409400" imgH="330120" progId="Equation.DSMT4">
                  <p:embed/>
                </p:oleObj>
              </mc:Choice>
              <mc:Fallback>
                <p:oleObj name="Equation" r:id="rId17" imgW="1409400" imgH="3301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1409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2362200" y="4673600"/>
          <a:ext cx="403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9" name="Equation" r:id="rId19" imgW="4038480" imgH="736560" progId="Equation.DSMT4">
                  <p:embed/>
                </p:oleObj>
              </mc:Choice>
              <mc:Fallback>
                <p:oleObj name="Equation" r:id="rId19" imgW="4038480" imgH="7365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673600"/>
                        <a:ext cx="4038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→C+D</a:t>
            </a:r>
            <a:r>
              <a:rPr lang="en-US" dirty="0" smtClean="0">
                <a:latin typeface="Arial"/>
                <a:cs typeface="Arial"/>
              </a:rPr>
              <a:t>,              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=kC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baseline="-25000" dirty="0" smtClean="0">
                <a:latin typeface="Arial"/>
                <a:cs typeface="Arial"/>
              </a:rPr>
              <a:t>B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/>
              <a:t> will be carried out isothermally at 320K in this reactor. Calculate the conversion for an ideal PFR, the </a:t>
            </a:r>
            <a:r>
              <a:rPr lang="en-US" dirty="0" smtClean="0">
                <a:solidFill>
                  <a:srgbClr val="CC00CC"/>
                </a:solidFill>
              </a:rPr>
              <a:t>complete segregation model </a:t>
            </a:r>
            <a:r>
              <a:rPr lang="en-US" dirty="0" smtClean="0"/>
              <a:t>and maximum </a:t>
            </a:r>
            <a:r>
              <a:rPr lang="en-US" dirty="0" err="1" smtClean="0"/>
              <a:t>mixedness</a:t>
            </a:r>
            <a:r>
              <a:rPr lang="en-US" dirty="0" smtClean="0"/>
              <a:t> model.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4648200"/>
            <a:ext cx="2209800" cy="2057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191000" y="4165600"/>
            <a:ext cx="4572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38800" y="4165600"/>
            <a:ext cx="45720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763000" y="4165600"/>
            <a:ext cx="228600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44367" y="5638800"/>
            <a:ext cx="1511952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B0</a:t>
            </a:r>
            <a:r>
              <a:rPr lang="en-US" sz="2000" dirty="0" smtClean="0"/>
              <a:t>=0.0313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2590800" y="5638800"/>
            <a:ext cx="960519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k=176 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6248400" y="5385137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Best-fit polynomial line for E(t) </a:t>
            </a:r>
            <a:r>
              <a:rPr lang="en-US" sz="2000" dirty="0" err="1" smtClean="0">
                <a:solidFill>
                  <a:srgbClr val="0000FF"/>
                </a:solidFill>
              </a:rPr>
              <a:t>vs</a:t>
            </a:r>
            <a:r>
              <a:rPr lang="en-US" sz="2000" dirty="0" smtClean="0">
                <a:solidFill>
                  <a:srgbClr val="0000FF"/>
                </a:solidFill>
              </a:rPr>
              <a:t> t calculated by Polymath (slide 19)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2971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Segregation model with Polymath: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71928" y="6426200"/>
            <a:ext cx="6672072" cy="3847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900" dirty="0" smtClean="0"/>
              <a:t>E(t)= 0.0889237*t -0.0157181*t</a:t>
            </a:r>
            <a:r>
              <a:rPr lang="en-US" sz="1900" baseline="30000" dirty="0" smtClean="0"/>
              <a:t>2</a:t>
            </a:r>
            <a:r>
              <a:rPr lang="en-US" sz="1900" dirty="0" smtClean="0"/>
              <a:t> + 0.0007926*t</a:t>
            </a:r>
            <a:r>
              <a:rPr lang="en-US" sz="1900" baseline="30000" dirty="0"/>
              <a:t>3</a:t>
            </a:r>
            <a:r>
              <a:rPr lang="en-US" sz="1900" dirty="0" smtClean="0"/>
              <a:t> – 8.63E-6*t</a:t>
            </a:r>
            <a:r>
              <a:rPr lang="en-US" sz="1900" baseline="30000" dirty="0"/>
              <a:t>4</a:t>
            </a:r>
            <a:endParaRPr lang="en-US" sz="1900" dirty="0" smtClean="0"/>
          </a:p>
        </p:txBody>
      </p:sp>
      <p:cxnSp>
        <p:nvCxnSpPr>
          <p:cNvPr id="44" name="Elbow Connector 43"/>
          <p:cNvCxnSpPr/>
          <p:nvPr/>
        </p:nvCxnSpPr>
        <p:spPr>
          <a:xfrm rot="10800000" flipV="1">
            <a:off x="2514601" y="5562600"/>
            <a:ext cx="3749040" cy="1005840"/>
          </a:xfrm>
          <a:prstGeom prst="bentConnector3">
            <a:avLst>
              <a:gd name="adj1" fmla="val 106000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32" grpId="0" animBg="1"/>
      <p:bldP spid="33" grpId="0" animBg="1"/>
      <p:bldP spid="38" grpId="0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Segregation model, isothermal operation, elementary </a:t>
            </a:r>
            <a:r>
              <a:rPr lang="en-US" sz="2000" dirty="0" err="1" smtClean="0">
                <a:solidFill>
                  <a:srgbClr val="FF0000"/>
                </a:solidFill>
              </a:rPr>
              <a:t>rxn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>
                <a:solidFill>
                  <a:srgbClr val="FF0000"/>
                </a:solidFill>
              </a:rPr>
              <a:t>A+</a:t>
            </a:r>
            <a:r>
              <a:rPr lang="en-US" sz="2000" u="sng" dirty="0">
                <a:solidFill>
                  <a:srgbClr val="FF0000"/>
                </a:solidFill>
              </a:rPr>
              <a:t>2B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→C+D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452161"/>
              </p:ext>
            </p:extLst>
          </p:nvPr>
        </p:nvGraphicFramePr>
        <p:xfrm>
          <a:off x="3803650" y="6172200"/>
          <a:ext cx="1536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1" name="Equation" r:id="rId3" imgW="1536480" imgH="368280" progId="Equation.DSMT4">
                  <p:embed/>
                </p:oleObj>
              </mc:Choice>
              <mc:Fallback>
                <p:oleObj name="Equation" r:id="rId3" imgW="1536480" imgH="3682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6172200"/>
                        <a:ext cx="1536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457200"/>
            <a:ext cx="6181344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3657600"/>
            <a:ext cx="6620256" cy="246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477" y="295275"/>
            <a:ext cx="2038350" cy="1795463"/>
            <a:chOff x="44" y="186"/>
            <a:chExt cx="1391" cy="1131"/>
          </a:xfrm>
        </p:grpSpPr>
        <p:sp>
          <p:nvSpPr>
            <p:cNvPr id="399362" name="Line 2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63" name="Line 3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64" name="Text Box 4"/>
            <p:cNvSpPr txBox="1">
              <a:spLocks noChangeArrowheads="1"/>
            </p:cNvSpPr>
            <p:nvPr/>
          </p:nvSpPr>
          <p:spPr bwMode="auto">
            <a:xfrm>
              <a:off x="1261" y="1065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t</a:t>
              </a:r>
            </a:p>
          </p:txBody>
        </p:sp>
        <p:sp>
          <p:nvSpPr>
            <p:cNvPr id="399365" name="Text Box 5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E(t)</a:t>
              </a:r>
            </a:p>
          </p:txBody>
        </p:sp>
      </p:grpSp>
      <p:sp>
        <p:nvSpPr>
          <p:cNvPr id="399367" name="Freeform 7"/>
          <p:cNvSpPr>
            <a:spLocks/>
          </p:cNvSpPr>
          <p:nvPr/>
        </p:nvSpPr>
        <p:spPr bwMode="auto">
          <a:xfrm>
            <a:off x="864577" y="327025"/>
            <a:ext cx="616927" cy="1293813"/>
          </a:xfrm>
          <a:custGeom>
            <a:avLst/>
            <a:gdLst/>
            <a:ahLst/>
            <a:cxnLst>
              <a:cxn ang="0">
                <a:pos x="0" y="815"/>
              </a:cxn>
              <a:cxn ang="0">
                <a:pos x="94" y="737"/>
              </a:cxn>
              <a:cxn ang="0">
                <a:pos x="156" y="558"/>
              </a:cxn>
              <a:cxn ang="0">
                <a:pos x="195" y="308"/>
              </a:cxn>
              <a:cxn ang="0">
                <a:pos x="203" y="152"/>
              </a:cxn>
              <a:cxn ang="0">
                <a:pos x="203" y="51"/>
              </a:cxn>
              <a:cxn ang="0">
                <a:pos x="242" y="12"/>
              </a:cxn>
              <a:cxn ang="0">
                <a:pos x="281" y="51"/>
              </a:cxn>
              <a:cxn ang="0">
                <a:pos x="288" y="316"/>
              </a:cxn>
              <a:cxn ang="0">
                <a:pos x="320" y="566"/>
              </a:cxn>
              <a:cxn ang="0">
                <a:pos x="343" y="682"/>
              </a:cxn>
              <a:cxn ang="0">
                <a:pos x="374" y="745"/>
              </a:cxn>
              <a:cxn ang="0">
                <a:pos x="421" y="815"/>
              </a:cxn>
            </a:cxnLst>
            <a:rect l="0" t="0" r="r" b="b"/>
            <a:pathLst>
              <a:path w="421" h="815">
                <a:moveTo>
                  <a:pt x="0" y="815"/>
                </a:moveTo>
                <a:cubicBezTo>
                  <a:pt x="34" y="797"/>
                  <a:pt x="68" y="780"/>
                  <a:pt x="94" y="737"/>
                </a:cubicBezTo>
                <a:cubicBezTo>
                  <a:pt x="120" y="694"/>
                  <a:pt x="139" y="629"/>
                  <a:pt x="156" y="558"/>
                </a:cubicBezTo>
                <a:cubicBezTo>
                  <a:pt x="173" y="487"/>
                  <a:pt x="187" y="376"/>
                  <a:pt x="195" y="308"/>
                </a:cubicBezTo>
                <a:cubicBezTo>
                  <a:pt x="203" y="240"/>
                  <a:pt x="202" y="195"/>
                  <a:pt x="203" y="152"/>
                </a:cubicBezTo>
                <a:cubicBezTo>
                  <a:pt x="204" y="109"/>
                  <a:pt x="197" y="74"/>
                  <a:pt x="203" y="51"/>
                </a:cubicBezTo>
                <a:cubicBezTo>
                  <a:pt x="209" y="28"/>
                  <a:pt x="229" y="12"/>
                  <a:pt x="242" y="12"/>
                </a:cubicBezTo>
                <a:cubicBezTo>
                  <a:pt x="255" y="12"/>
                  <a:pt x="273" y="0"/>
                  <a:pt x="281" y="51"/>
                </a:cubicBezTo>
                <a:cubicBezTo>
                  <a:pt x="289" y="102"/>
                  <a:pt x="282" y="230"/>
                  <a:pt x="288" y="316"/>
                </a:cubicBezTo>
                <a:cubicBezTo>
                  <a:pt x="294" y="402"/>
                  <a:pt x="311" y="505"/>
                  <a:pt x="320" y="566"/>
                </a:cubicBezTo>
                <a:cubicBezTo>
                  <a:pt x="329" y="627"/>
                  <a:pt x="334" y="652"/>
                  <a:pt x="343" y="682"/>
                </a:cubicBezTo>
                <a:cubicBezTo>
                  <a:pt x="352" y="712"/>
                  <a:pt x="361" y="723"/>
                  <a:pt x="374" y="745"/>
                </a:cubicBezTo>
                <a:cubicBezTo>
                  <a:pt x="387" y="767"/>
                  <a:pt x="404" y="791"/>
                  <a:pt x="421" y="81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68" name="Line 8"/>
          <p:cNvSpPr>
            <a:spLocks noChangeShapeType="1"/>
          </p:cNvSpPr>
          <p:nvPr/>
        </p:nvSpPr>
        <p:spPr bwMode="auto">
          <a:xfrm>
            <a:off x="1222131" y="307976"/>
            <a:ext cx="0" cy="14001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69" name="Text Box 9"/>
          <p:cNvSpPr txBox="1">
            <a:spLocks noChangeArrowheads="1"/>
          </p:cNvSpPr>
          <p:nvPr/>
        </p:nvSpPr>
        <p:spPr bwMode="auto">
          <a:xfrm>
            <a:off x="1101969" y="1633539"/>
            <a:ext cx="296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000" dirty="0">
                <a:sym typeface="Symbol" pitchFamily="18" charset="2"/>
              </a:rPr>
              <a:t></a:t>
            </a:r>
            <a:endParaRPr lang="zh-TW" altLang="en-US" sz="2000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51892" y="295275"/>
            <a:ext cx="2038350" cy="1795463"/>
            <a:chOff x="44" y="186"/>
            <a:chExt cx="1391" cy="1131"/>
          </a:xfrm>
        </p:grpSpPr>
        <p:sp>
          <p:nvSpPr>
            <p:cNvPr id="399371" name="Line 11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2" name="Line 12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3" name="Text Box 13"/>
            <p:cNvSpPr txBox="1">
              <a:spLocks noChangeArrowheads="1"/>
            </p:cNvSpPr>
            <p:nvPr/>
          </p:nvSpPr>
          <p:spPr bwMode="auto">
            <a:xfrm>
              <a:off x="1261" y="1065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t</a:t>
              </a:r>
            </a:p>
          </p:txBody>
        </p:sp>
        <p:sp>
          <p:nvSpPr>
            <p:cNvPr id="399374" name="Text Box 14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E(t)</a:t>
              </a:r>
            </a:p>
          </p:txBody>
        </p:sp>
      </p:grpSp>
      <p:sp>
        <p:nvSpPr>
          <p:cNvPr id="399375" name="Freeform 15"/>
          <p:cNvSpPr>
            <a:spLocks/>
          </p:cNvSpPr>
          <p:nvPr/>
        </p:nvSpPr>
        <p:spPr bwMode="auto">
          <a:xfrm>
            <a:off x="2489689" y="630238"/>
            <a:ext cx="1289538" cy="977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156"/>
              </a:cxn>
              <a:cxn ang="0">
                <a:pos x="148" y="367"/>
              </a:cxn>
              <a:cxn ang="0">
                <a:pos x="343" y="507"/>
              </a:cxn>
              <a:cxn ang="0">
                <a:pos x="607" y="593"/>
              </a:cxn>
              <a:cxn ang="0">
                <a:pos x="880" y="616"/>
              </a:cxn>
            </a:cxnLst>
            <a:rect l="0" t="0" r="r" b="b"/>
            <a:pathLst>
              <a:path w="880" h="616">
                <a:moveTo>
                  <a:pt x="0" y="0"/>
                </a:moveTo>
                <a:cubicBezTo>
                  <a:pt x="10" y="47"/>
                  <a:pt x="21" y="95"/>
                  <a:pt x="46" y="156"/>
                </a:cubicBezTo>
                <a:cubicBezTo>
                  <a:pt x="71" y="217"/>
                  <a:pt x="99" y="309"/>
                  <a:pt x="148" y="367"/>
                </a:cubicBezTo>
                <a:cubicBezTo>
                  <a:pt x="197" y="425"/>
                  <a:pt x="267" y="469"/>
                  <a:pt x="343" y="507"/>
                </a:cubicBezTo>
                <a:cubicBezTo>
                  <a:pt x="419" y="545"/>
                  <a:pt x="518" y="575"/>
                  <a:pt x="607" y="593"/>
                </a:cubicBezTo>
                <a:cubicBezTo>
                  <a:pt x="696" y="611"/>
                  <a:pt x="788" y="613"/>
                  <a:pt x="880" y="616"/>
                </a:cubicBezTo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906716" y="295275"/>
            <a:ext cx="2038350" cy="1795463"/>
            <a:chOff x="44" y="186"/>
            <a:chExt cx="1391" cy="1131"/>
          </a:xfrm>
        </p:grpSpPr>
        <p:sp>
          <p:nvSpPr>
            <p:cNvPr id="399377" name="Line 17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8" name="Line 18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79" name="Text Box 19"/>
            <p:cNvSpPr txBox="1">
              <a:spLocks noChangeArrowheads="1"/>
            </p:cNvSpPr>
            <p:nvPr/>
          </p:nvSpPr>
          <p:spPr bwMode="auto">
            <a:xfrm>
              <a:off x="1261" y="1065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t</a:t>
              </a:r>
            </a:p>
          </p:txBody>
        </p:sp>
        <p:sp>
          <p:nvSpPr>
            <p:cNvPr id="399380" name="Text Box 20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E(t)</a:t>
              </a:r>
            </a:p>
          </p:txBody>
        </p:sp>
      </p:grpSp>
      <p:sp>
        <p:nvSpPr>
          <p:cNvPr id="399381" name="Freeform 21"/>
          <p:cNvSpPr>
            <a:spLocks/>
          </p:cNvSpPr>
          <p:nvPr/>
        </p:nvSpPr>
        <p:spPr bwMode="auto">
          <a:xfrm>
            <a:off x="4552952" y="741364"/>
            <a:ext cx="1267557" cy="879475"/>
          </a:xfrm>
          <a:custGeom>
            <a:avLst/>
            <a:gdLst/>
            <a:ahLst/>
            <a:cxnLst>
              <a:cxn ang="0">
                <a:pos x="0" y="554"/>
              </a:cxn>
              <a:cxn ang="0">
                <a:pos x="78" y="515"/>
              </a:cxn>
              <a:cxn ang="0">
                <a:pos x="141" y="328"/>
              </a:cxn>
              <a:cxn ang="0">
                <a:pos x="195" y="86"/>
              </a:cxn>
              <a:cxn ang="0">
                <a:pos x="296" y="1"/>
              </a:cxn>
              <a:cxn ang="0">
                <a:pos x="421" y="94"/>
              </a:cxn>
              <a:cxn ang="0">
                <a:pos x="499" y="343"/>
              </a:cxn>
              <a:cxn ang="0">
                <a:pos x="624" y="460"/>
              </a:cxn>
              <a:cxn ang="0">
                <a:pos x="787" y="538"/>
              </a:cxn>
              <a:cxn ang="0">
                <a:pos x="865" y="546"/>
              </a:cxn>
            </a:cxnLst>
            <a:rect l="0" t="0" r="r" b="b"/>
            <a:pathLst>
              <a:path w="865" h="554">
                <a:moveTo>
                  <a:pt x="0" y="554"/>
                </a:moveTo>
                <a:cubicBezTo>
                  <a:pt x="27" y="553"/>
                  <a:pt x="55" y="553"/>
                  <a:pt x="78" y="515"/>
                </a:cubicBezTo>
                <a:cubicBezTo>
                  <a:pt x="101" y="477"/>
                  <a:pt x="122" y="399"/>
                  <a:pt x="141" y="328"/>
                </a:cubicBezTo>
                <a:cubicBezTo>
                  <a:pt x="160" y="257"/>
                  <a:pt x="169" y="140"/>
                  <a:pt x="195" y="86"/>
                </a:cubicBezTo>
                <a:cubicBezTo>
                  <a:pt x="221" y="32"/>
                  <a:pt x="258" y="0"/>
                  <a:pt x="296" y="1"/>
                </a:cubicBezTo>
                <a:cubicBezTo>
                  <a:pt x="334" y="2"/>
                  <a:pt x="387" y="37"/>
                  <a:pt x="421" y="94"/>
                </a:cubicBezTo>
                <a:cubicBezTo>
                  <a:pt x="455" y="151"/>
                  <a:pt x="465" y="282"/>
                  <a:pt x="499" y="343"/>
                </a:cubicBezTo>
                <a:cubicBezTo>
                  <a:pt x="533" y="404"/>
                  <a:pt x="576" y="428"/>
                  <a:pt x="624" y="460"/>
                </a:cubicBezTo>
                <a:cubicBezTo>
                  <a:pt x="672" y="492"/>
                  <a:pt x="747" y="524"/>
                  <a:pt x="787" y="538"/>
                </a:cubicBezTo>
                <a:cubicBezTo>
                  <a:pt x="827" y="552"/>
                  <a:pt x="852" y="545"/>
                  <a:pt x="865" y="546"/>
                </a:cubicBezTo>
              </a:path>
            </a:pathLst>
          </a:custGeom>
          <a:noFill/>
          <a:ln w="28575" cap="flat" cmpd="sng">
            <a:solidFill>
              <a:srgbClr val="CC00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>
            <a:off x="5353051" y="965200"/>
            <a:ext cx="0" cy="66833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83" name="Text Box 23"/>
          <p:cNvSpPr txBox="1">
            <a:spLocks noChangeArrowheads="1"/>
          </p:cNvSpPr>
          <p:nvPr/>
        </p:nvSpPr>
        <p:spPr bwMode="auto">
          <a:xfrm>
            <a:off x="5213839" y="1582739"/>
            <a:ext cx="296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2000" dirty="0">
                <a:sym typeface="Symbol" pitchFamily="18" charset="2"/>
              </a:rPr>
              <a:t></a:t>
            </a:r>
            <a:endParaRPr lang="zh-TW" altLang="en-US" sz="2000" dirty="0"/>
          </a:p>
        </p:txBody>
      </p:sp>
      <p:sp>
        <p:nvSpPr>
          <p:cNvPr id="399384" name="Text Box 24"/>
          <p:cNvSpPr txBox="1">
            <a:spLocks noChangeArrowheads="1"/>
          </p:cNvSpPr>
          <p:nvPr/>
        </p:nvSpPr>
        <p:spPr bwMode="auto">
          <a:xfrm>
            <a:off x="381000" y="1981200"/>
            <a:ext cx="1506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</a:rPr>
              <a:t>Nearly ideal PFR</a:t>
            </a:r>
          </a:p>
        </p:txBody>
      </p:sp>
      <p:sp>
        <p:nvSpPr>
          <p:cNvPr id="399385" name="Text Box 25"/>
          <p:cNvSpPr txBox="1">
            <a:spLocks noChangeArrowheads="1"/>
          </p:cNvSpPr>
          <p:nvPr/>
        </p:nvSpPr>
        <p:spPr bwMode="auto">
          <a:xfrm>
            <a:off x="2291863" y="1981200"/>
            <a:ext cx="1594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</a:rPr>
              <a:t>Nearly ideal CSTR</a:t>
            </a:r>
          </a:p>
        </p:txBody>
      </p:sp>
      <p:sp>
        <p:nvSpPr>
          <p:cNvPr id="399386" name="Text Box 26"/>
          <p:cNvSpPr txBox="1">
            <a:spLocks noChangeArrowheads="1"/>
          </p:cNvSpPr>
          <p:nvPr/>
        </p:nvSpPr>
        <p:spPr bwMode="auto">
          <a:xfrm>
            <a:off x="4387362" y="1981200"/>
            <a:ext cx="18288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CC00CC"/>
                </a:solidFill>
              </a:rPr>
              <a:t>PBR with </a:t>
            </a:r>
            <a:r>
              <a:rPr lang="en-US" altLang="zh-TW" sz="2000" dirty="0" smtClean="0">
                <a:solidFill>
                  <a:srgbClr val="CC00CC"/>
                </a:solidFill>
              </a:rPr>
              <a:t>dead </a:t>
            </a:r>
            <a:r>
              <a:rPr lang="en-US" altLang="zh-TW" sz="2000" dirty="0">
                <a:solidFill>
                  <a:srgbClr val="CC00CC"/>
                </a:solidFill>
              </a:rPr>
              <a:t>zones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911362" y="287339"/>
            <a:ext cx="2038350" cy="1795462"/>
            <a:chOff x="44" y="186"/>
            <a:chExt cx="1391" cy="1131"/>
          </a:xfrm>
        </p:grpSpPr>
        <p:sp>
          <p:nvSpPr>
            <p:cNvPr id="399388" name="Line 28"/>
            <p:cNvSpPr>
              <a:spLocks noChangeShapeType="1"/>
            </p:cNvSpPr>
            <p:nvPr/>
          </p:nvSpPr>
          <p:spPr bwMode="auto">
            <a:xfrm>
              <a:off x="415" y="1022"/>
              <a:ext cx="9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89" name="Line 29"/>
            <p:cNvSpPr>
              <a:spLocks noChangeShapeType="1"/>
            </p:cNvSpPr>
            <p:nvPr/>
          </p:nvSpPr>
          <p:spPr bwMode="auto">
            <a:xfrm flipV="1">
              <a:off x="407" y="188"/>
              <a:ext cx="0" cy="8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0" name="Text Box 30"/>
            <p:cNvSpPr txBox="1">
              <a:spLocks noChangeArrowheads="1"/>
            </p:cNvSpPr>
            <p:nvPr/>
          </p:nvSpPr>
          <p:spPr bwMode="auto">
            <a:xfrm>
              <a:off x="1261" y="1065"/>
              <a:ext cx="1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t</a:t>
              </a:r>
            </a:p>
          </p:txBody>
        </p:sp>
        <p:sp>
          <p:nvSpPr>
            <p:cNvPr id="399391" name="Text Box 31"/>
            <p:cNvSpPr txBox="1">
              <a:spLocks noChangeArrowheads="1"/>
            </p:cNvSpPr>
            <p:nvPr/>
          </p:nvSpPr>
          <p:spPr bwMode="auto">
            <a:xfrm>
              <a:off x="44" y="186"/>
              <a:ext cx="4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 i="1"/>
                <a:t>E(t)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99" y="3998867"/>
            <a:ext cx="3499104" cy="2572512"/>
          </a:xfrm>
          <a:prstGeom prst="rect">
            <a:avLst/>
          </a:prstGeom>
        </p:spPr>
      </p:pic>
      <p:sp>
        <p:nvSpPr>
          <p:cNvPr id="399392" name="Text Box 32"/>
          <p:cNvSpPr txBox="1">
            <a:spLocks noChangeArrowheads="1"/>
          </p:cNvSpPr>
          <p:nvPr/>
        </p:nvSpPr>
        <p:spPr bwMode="auto">
          <a:xfrm>
            <a:off x="6267450" y="1981200"/>
            <a:ext cx="1885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rgbClr val="339933"/>
                </a:solidFill>
              </a:rPr>
              <a:t>CSTR with dead zones</a:t>
            </a:r>
          </a:p>
        </p:txBody>
      </p:sp>
      <p:sp>
        <p:nvSpPr>
          <p:cNvPr id="399393" name="Freeform 33"/>
          <p:cNvSpPr>
            <a:spLocks/>
          </p:cNvSpPr>
          <p:nvPr/>
        </p:nvSpPr>
        <p:spPr bwMode="auto">
          <a:xfrm>
            <a:off x="6440366" y="461964"/>
            <a:ext cx="1164980" cy="1146175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47" y="91"/>
              </a:cxn>
              <a:cxn ang="0">
                <a:pos x="109" y="13"/>
              </a:cxn>
              <a:cxn ang="0">
                <a:pos x="156" y="13"/>
              </a:cxn>
              <a:cxn ang="0">
                <a:pos x="211" y="75"/>
              </a:cxn>
              <a:cxn ang="0">
                <a:pos x="258" y="192"/>
              </a:cxn>
              <a:cxn ang="0">
                <a:pos x="289" y="239"/>
              </a:cxn>
              <a:cxn ang="0">
                <a:pos x="343" y="247"/>
              </a:cxn>
              <a:cxn ang="0">
                <a:pos x="406" y="153"/>
              </a:cxn>
              <a:cxn ang="0">
                <a:pos x="483" y="83"/>
              </a:cxn>
              <a:cxn ang="0">
                <a:pos x="616" y="208"/>
              </a:cxn>
              <a:cxn ang="0">
                <a:pos x="663" y="356"/>
              </a:cxn>
              <a:cxn ang="0">
                <a:pos x="709" y="520"/>
              </a:cxn>
              <a:cxn ang="0">
                <a:pos x="748" y="652"/>
              </a:cxn>
              <a:cxn ang="0">
                <a:pos x="795" y="722"/>
              </a:cxn>
            </a:cxnLst>
            <a:rect l="0" t="0" r="r" b="b"/>
            <a:pathLst>
              <a:path w="795" h="722">
                <a:moveTo>
                  <a:pt x="0" y="192"/>
                </a:moveTo>
                <a:cubicBezTo>
                  <a:pt x="14" y="156"/>
                  <a:pt x="29" y="121"/>
                  <a:pt x="47" y="91"/>
                </a:cubicBezTo>
                <a:cubicBezTo>
                  <a:pt x="65" y="61"/>
                  <a:pt x="91" y="26"/>
                  <a:pt x="109" y="13"/>
                </a:cubicBezTo>
                <a:cubicBezTo>
                  <a:pt x="127" y="0"/>
                  <a:pt x="139" y="3"/>
                  <a:pt x="156" y="13"/>
                </a:cubicBezTo>
                <a:cubicBezTo>
                  <a:pt x="173" y="23"/>
                  <a:pt x="194" y="45"/>
                  <a:pt x="211" y="75"/>
                </a:cubicBezTo>
                <a:cubicBezTo>
                  <a:pt x="228" y="105"/>
                  <a:pt x="245" y="165"/>
                  <a:pt x="258" y="192"/>
                </a:cubicBezTo>
                <a:cubicBezTo>
                  <a:pt x="271" y="219"/>
                  <a:pt x="275" y="230"/>
                  <a:pt x="289" y="239"/>
                </a:cubicBezTo>
                <a:cubicBezTo>
                  <a:pt x="303" y="248"/>
                  <a:pt x="324" y="261"/>
                  <a:pt x="343" y="247"/>
                </a:cubicBezTo>
                <a:cubicBezTo>
                  <a:pt x="362" y="233"/>
                  <a:pt x="383" y="180"/>
                  <a:pt x="406" y="153"/>
                </a:cubicBezTo>
                <a:cubicBezTo>
                  <a:pt x="429" y="126"/>
                  <a:pt x="448" y="74"/>
                  <a:pt x="483" y="83"/>
                </a:cubicBezTo>
                <a:cubicBezTo>
                  <a:pt x="518" y="92"/>
                  <a:pt x="586" y="163"/>
                  <a:pt x="616" y="208"/>
                </a:cubicBezTo>
                <a:cubicBezTo>
                  <a:pt x="646" y="253"/>
                  <a:pt x="647" y="304"/>
                  <a:pt x="663" y="356"/>
                </a:cubicBezTo>
                <a:cubicBezTo>
                  <a:pt x="679" y="408"/>
                  <a:pt x="695" y="471"/>
                  <a:pt x="709" y="520"/>
                </a:cubicBezTo>
                <a:cubicBezTo>
                  <a:pt x="723" y="569"/>
                  <a:pt x="734" y="618"/>
                  <a:pt x="748" y="652"/>
                </a:cubicBezTo>
                <a:cubicBezTo>
                  <a:pt x="762" y="686"/>
                  <a:pt x="778" y="704"/>
                  <a:pt x="795" y="722"/>
                </a:cubicBezTo>
              </a:path>
            </a:pathLst>
          </a:custGeom>
          <a:noFill/>
          <a:ln w="28575" cap="flat" cmpd="sng">
            <a:solidFill>
              <a:srgbClr val="339933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94" name="Text Box 34"/>
          <p:cNvSpPr txBox="1">
            <a:spLocks noChangeArrowheads="1"/>
          </p:cNvSpPr>
          <p:nvPr/>
        </p:nvSpPr>
        <p:spPr bwMode="auto">
          <a:xfrm>
            <a:off x="231531" y="2971800"/>
            <a:ext cx="851681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000" dirty="0"/>
              <a:t>The fraction of the exit stream that has resided in the reactor for a period of time shorter than a given value </a:t>
            </a:r>
            <a:r>
              <a:rPr lang="en-US" altLang="zh-TW" sz="2000" i="1" dirty="0"/>
              <a:t>t</a:t>
            </a:r>
            <a:r>
              <a:rPr lang="en-US" altLang="zh-TW" sz="2000" dirty="0"/>
              <a:t>:</a:t>
            </a:r>
          </a:p>
        </p:txBody>
      </p:sp>
      <p:graphicFrame>
        <p:nvGraphicFramePr>
          <p:cNvPr id="43110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30214"/>
              </p:ext>
            </p:extLst>
          </p:nvPr>
        </p:nvGraphicFramePr>
        <p:xfrm>
          <a:off x="569119" y="3994149"/>
          <a:ext cx="1909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" name="Equation" r:id="rId4" imgW="2070000" imgH="914400" progId="Equation.DSMT4">
                  <p:embed/>
                </p:oleObj>
              </mc:Choice>
              <mc:Fallback>
                <p:oleObj name="Equation" r:id="rId4" imgW="2070000" imgH="914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9" y="3994149"/>
                        <a:ext cx="19097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3132993" y="3663949"/>
            <a:ext cx="4868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000" i="1" dirty="0" smtClean="0"/>
              <a:t>F(t</a:t>
            </a:r>
            <a:r>
              <a:rPr lang="en-US" altLang="zh-TW" sz="2000" i="1" dirty="0"/>
              <a:t>)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is </a:t>
            </a:r>
            <a:r>
              <a:rPr lang="en-US" altLang="zh-TW" sz="2000" dirty="0"/>
              <a:t>a cumulative distribution function</a:t>
            </a:r>
          </a:p>
        </p:txBody>
      </p:sp>
      <p:sp>
        <p:nvSpPr>
          <p:cNvPr id="399407" name="Freeform 47"/>
          <p:cNvSpPr>
            <a:spLocks/>
          </p:cNvSpPr>
          <p:nvPr/>
        </p:nvSpPr>
        <p:spPr bwMode="auto">
          <a:xfrm>
            <a:off x="3254620" y="4502149"/>
            <a:ext cx="2168769" cy="1770062"/>
          </a:xfrm>
          <a:custGeom>
            <a:avLst/>
            <a:gdLst/>
            <a:ahLst/>
            <a:cxnLst>
              <a:cxn ang="0">
                <a:pos x="0" y="1278"/>
              </a:cxn>
              <a:cxn ang="0">
                <a:pos x="202" y="1254"/>
              </a:cxn>
              <a:cxn ang="0">
                <a:pos x="389" y="1223"/>
              </a:cxn>
              <a:cxn ang="0">
                <a:pos x="537" y="1091"/>
              </a:cxn>
              <a:cxn ang="0">
                <a:pos x="631" y="857"/>
              </a:cxn>
              <a:cxn ang="0">
                <a:pos x="693" y="615"/>
              </a:cxn>
              <a:cxn ang="0">
                <a:pos x="755" y="288"/>
              </a:cxn>
              <a:cxn ang="0">
                <a:pos x="826" y="163"/>
              </a:cxn>
              <a:cxn ang="0">
                <a:pos x="896" y="101"/>
              </a:cxn>
              <a:cxn ang="0">
                <a:pos x="1020" y="62"/>
              </a:cxn>
              <a:cxn ang="0">
                <a:pos x="1324" y="15"/>
              </a:cxn>
              <a:cxn ang="0">
                <a:pos x="1480" y="0"/>
              </a:cxn>
            </a:cxnLst>
            <a:rect l="0" t="0" r="r" b="b"/>
            <a:pathLst>
              <a:path w="1480" h="1278">
                <a:moveTo>
                  <a:pt x="0" y="1278"/>
                </a:moveTo>
                <a:cubicBezTo>
                  <a:pt x="68" y="1270"/>
                  <a:pt x="137" y="1263"/>
                  <a:pt x="202" y="1254"/>
                </a:cubicBezTo>
                <a:cubicBezTo>
                  <a:pt x="267" y="1245"/>
                  <a:pt x="333" y="1250"/>
                  <a:pt x="389" y="1223"/>
                </a:cubicBezTo>
                <a:cubicBezTo>
                  <a:pt x="445" y="1196"/>
                  <a:pt x="497" y="1152"/>
                  <a:pt x="537" y="1091"/>
                </a:cubicBezTo>
                <a:cubicBezTo>
                  <a:pt x="577" y="1030"/>
                  <a:pt x="605" y="936"/>
                  <a:pt x="631" y="857"/>
                </a:cubicBezTo>
                <a:cubicBezTo>
                  <a:pt x="657" y="778"/>
                  <a:pt x="672" y="710"/>
                  <a:pt x="693" y="615"/>
                </a:cubicBezTo>
                <a:cubicBezTo>
                  <a:pt x="714" y="520"/>
                  <a:pt x="733" y="363"/>
                  <a:pt x="755" y="288"/>
                </a:cubicBezTo>
                <a:cubicBezTo>
                  <a:pt x="777" y="213"/>
                  <a:pt x="803" y="194"/>
                  <a:pt x="826" y="163"/>
                </a:cubicBezTo>
                <a:cubicBezTo>
                  <a:pt x="849" y="132"/>
                  <a:pt x="864" y="118"/>
                  <a:pt x="896" y="101"/>
                </a:cubicBezTo>
                <a:cubicBezTo>
                  <a:pt x="928" y="84"/>
                  <a:pt x="949" y="76"/>
                  <a:pt x="1020" y="62"/>
                </a:cubicBezTo>
                <a:cubicBezTo>
                  <a:pt x="1091" y="48"/>
                  <a:pt x="1247" y="25"/>
                  <a:pt x="1324" y="15"/>
                </a:cubicBezTo>
                <a:cubicBezTo>
                  <a:pt x="1401" y="5"/>
                  <a:pt x="1440" y="2"/>
                  <a:pt x="1480" y="0"/>
                </a:cubicBezTo>
              </a:path>
            </a:pathLst>
          </a:custGeom>
          <a:noFill/>
          <a:ln w="28575" cap="flat" cmpd="sng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08" name="Line 48"/>
          <p:cNvSpPr>
            <a:spLocks noChangeShapeType="1"/>
          </p:cNvSpPr>
          <p:nvPr/>
        </p:nvSpPr>
        <p:spPr bwMode="auto">
          <a:xfrm>
            <a:off x="4384431" y="4843461"/>
            <a:ext cx="0" cy="14224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09" name="Line 49"/>
          <p:cNvSpPr>
            <a:spLocks noChangeShapeType="1"/>
          </p:cNvSpPr>
          <p:nvPr/>
        </p:nvSpPr>
        <p:spPr bwMode="auto">
          <a:xfrm flipH="1">
            <a:off x="3254620" y="4830761"/>
            <a:ext cx="1129811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10" name="Text Box 50"/>
          <p:cNvSpPr txBox="1">
            <a:spLocks noChangeArrowheads="1"/>
          </p:cNvSpPr>
          <p:nvPr/>
        </p:nvSpPr>
        <p:spPr bwMode="auto">
          <a:xfrm>
            <a:off x="4207120" y="6305063"/>
            <a:ext cx="441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1800" dirty="0"/>
              <a:t>40</a:t>
            </a:r>
          </a:p>
        </p:txBody>
      </p:sp>
      <p:sp>
        <p:nvSpPr>
          <p:cNvPr id="399411" name="Text Box 51"/>
          <p:cNvSpPr txBox="1">
            <a:spLocks noChangeArrowheads="1"/>
          </p:cNvSpPr>
          <p:nvPr/>
        </p:nvSpPr>
        <p:spPr bwMode="auto">
          <a:xfrm>
            <a:off x="2788627" y="4688541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1800"/>
              <a:t>0.8</a:t>
            </a:r>
          </a:p>
        </p:txBody>
      </p:sp>
      <p:sp>
        <p:nvSpPr>
          <p:cNvPr id="399412" name="Text Box 52"/>
          <p:cNvSpPr txBox="1">
            <a:spLocks noChangeArrowheads="1"/>
          </p:cNvSpPr>
          <p:nvPr/>
        </p:nvSpPr>
        <p:spPr bwMode="auto">
          <a:xfrm>
            <a:off x="5791200" y="4883149"/>
            <a:ext cx="30582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000" dirty="0"/>
              <a:t>80% </a:t>
            </a:r>
            <a:r>
              <a:rPr lang="en-US" altLang="zh-TW" sz="2000" dirty="0"/>
              <a:t>of the molecules spend 40 min or less in the reactor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08719"/>
              </p:ext>
            </p:extLst>
          </p:nvPr>
        </p:nvGraphicFramePr>
        <p:xfrm>
          <a:off x="457200" y="5060949"/>
          <a:ext cx="2133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" name="Equation" r:id="rId6" imgW="2133360" imgH="1193760" progId="Equation.DSMT4">
                  <p:embed/>
                </p:oleObj>
              </mc:Choice>
              <mc:Fallback>
                <p:oleObj name="Equation" r:id="rId6" imgW="2133360" imgH="1193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60949"/>
                        <a:ext cx="213360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7600" y="344489"/>
            <a:ext cx="1753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Nice multiple choice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2" y="3006292"/>
            <a:ext cx="3581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Maximum </a:t>
            </a:r>
            <a:r>
              <a:rPr lang="en-US" sz="2000" dirty="0" err="1" smtClean="0">
                <a:solidFill>
                  <a:srgbClr val="7030A0"/>
                </a:solidFill>
              </a:rPr>
              <a:t>mixedness</a:t>
            </a:r>
            <a:r>
              <a:rPr lang="en-US" sz="2000" dirty="0" smtClean="0">
                <a:solidFill>
                  <a:srgbClr val="7030A0"/>
                </a:solidFill>
              </a:rPr>
              <a:t> model: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an ideal PFR, the complete segregation model and </a:t>
            </a:r>
            <a:r>
              <a:rPr lang="en-US" dirty="0" smtClean="0">
                <a:solidFill>
                  <a:srgbClr val="CC00CC"/>
                </a:solidFill>
              </a:rPr>
              <a:t>maximum </a:t>
            </a:r>
            <a:r>
              <a:rPr lang="en-US" dirty="0" err="1" smtClean="0">
                <a:solidFill>
                  <a:srgbClr val="CC00CC"/>
                </a:solidFill>
              </a:rPr>
              <a:t>mixedness</a:t>
            </a:r>
            <a:r>
              <a:rPr lang="en-US" dirty="0" smtClean="0">
                <a:solidFill>
                  <a:srgbClr val="CC00CC"/>
                </a:solidFill>
              </a:rPr>
              <a:t> model</a:t>
            </a:r>
            <a:r>
              <a:rPr lang="en-US" dirty="0" smtClean="0"/>
              <a:t>. 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505200" y="2971800"/>
          <a:ext cx="2816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2" name="Equation" r:id="rId3" imgW="2819160" imgH="723600" progId="Equation.DSMT4">
                  <p:embed/>
                </p:oleObj>
              </mc:Choice>
              <mc:Fallback>
                <p:oleObj name="Equation" r:id="rId3" imgW="2819160" imgH="723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71800"/>
                        <a:ext cx="28162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53200" y="3124200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=time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657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Polymath cannot solve because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>
                <a:cs typeface="Arial"/>
              </a:rPr>
              <a:t>→0 (must increase)</a:t>
            </a:r>
            <a:endParaRPr lang="en-US" sz="2000" dirty="0" smtClean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971800" y="3733800"/>
          <a:ext cx="3924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3" name="Equation" r:id="rId5" imgW="3924000" imgH="444240" progId="Equation.DSMT4">
                  <p:embed/>
                </p:oleObj>
              </mc:Choice>
              <mc:Fallback>
                <p:oleObj name="Equation" r:id="rId5" imgW="39240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33800"/>
                        <a:ext cx="3924300" cy="4445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81400" y="4318000"/>
          <a:ext cx="294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4" name="Equation" r:id="rId7" imgW="2946240" imgH="330120" progId="Equation.DSMT4">
                  <p:embed/>
                </p:oleObj>
              </mc:Choice>
              <mc:Fallback>
                <p:oleObj name="Equation" r:id="rId7" imgW="294624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18000"/>
                        <a:ext cx="2946400" cy="330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010400" y="3810000"/>
          <a:ext cx="1993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5" name="Equation" r:id="rId9" imgW="1993680" imgH="736560" progId="Equation.DSMT4">
                  <p:embed/>
                </p:oleObj>
              </mc:Choice>
              <mc:Fallback>
                <p:oleObj name="Equation" r:id="rId9" imgW="199368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10000"/>
                        <a:ext cx="1993900" cy="7366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2667000" y="3352800"/>
            <a:ext cx="7620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002" y="4749800"/>
            <a:ext cx="8098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Substitute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for</a:t>
            </a:r>
            <a:r>
              <a:rPr lang="en-US" sz="2000" dirty="0" smtClean="0">
                <a:solidFill>
                  <a:srgbClr val="0000FF"/>
                </a:solidFill>
              </a:rPr>
              <a:t> z, where z=T̅-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where T̅=longest time interval (14 min)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541729"/>
              </p:ext>
            </p:extLst>
          </p:nvPr>
        </p:nvGraphicFramePr>
        <p:xfrm>
          <a:off x="152400" y="5219700"/>
          <a:ext cx="36401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6" name="Equation" r:id="rId11" imgW="3644640" imgH="838080" progId="Equation.DSMT4">
                  <p:embed/>
                </p:oleObj>
              </mc:Choice>
              <mc:Fallback>
                <p:oleObj name="Equation" r:id="rId11" imgW="3644640" imgH="838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219700"/>
                        <a:ext cx="3640138" cy="838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65200"/>
              </p:ext>
            </p:extLst>
          </p:nvPr>
        </p:nvGraphicFramePr>
        <p:xfrm>
          <a:off x="4038600" y="5334000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7" name="Equation" r:id="rId13" imgW="1701720" imgH="609480" progId="Equation.DSMT4">
                  <p:embed/>
                </p:oleObj>
              </mc:Choice>
              <mc:Fallback>
                <p:oleObj name="Equation" r:id="rId13" imgW="1701720" imgH="609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0"/>
                        <a:ext cx="1701800" cy="6096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7696200" y="2971800"/>
          <a:ext cx="787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8" name="Equation" r:id="rId15" imgW="787320" imgH="609480" progId="Equation.DSMT4">
                  <p:embed/>
                </p:oleObj>
              </mc:Choice>
              <mc:Fallback>
                <p:oleObj name="Equation" r:id="rId15" imgW="787320" imgH="609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971800"/>
                        <a:ext cx="78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rgbClr val="CC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867400" y="51054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 must be in terms of T̅-z.  Since T̅-z=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&amp;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=t, simply substitute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 for 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5772" y="6096000"/>
            <a:ext cx="7332457" cy="400110"/>
          </a:xfrm>
          <a:prstGeom prst="rect">
            <a:avLst/>
          </a:prstGeom>
          <a:noFill/>
          <a:ln w="31750">
            <a:solidFill>
              <a:srgbClr val="CC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E(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)= 0.0889237*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-0.0157181*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– 8.63E-6*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30000" dirty="0" smtClean="0"/>
              <a:t>4</a:t>
            </a: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  <p:bldP spid="21" grpId="0"/>
      <p:bldP spid="24" grpId="0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740664"/>
            <a:ext cx="6035040" cy="438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22" y="0"/>
            <a:ext cx="861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Maximum </a:t>
            </a:r>
            <a:r>
              <a:rPr lang="en-US" sz="2000" dirty="0" err="1" smtClean="0">
                <a:solidFill>
                  <a:srgbClr val="FF0000"/>
                </a:solidFill>
              </a:rPr>
              <a:t>Mixedness</a:t>
            </a:r>
            <a:r>
              <a:rPr lang="en-US" sz="2000" dirty="0" smtClean="0">
                <a:solidFill>
                  <a:srgbClr val="FF0000"/>
                </a:solidFill>
              </a:rPr>
              <a:t> Model, elementary reaction A+</a:t>
            </a:r>
            <a:r>
              <a:rPr lang="en-US" sz="2000" u="sng" dirty="0" smtClean="0">
                <a:solidFill>
                  <a:srgbClr val="FF0000"/>
                </a:solidFill>
              </a:rPr>
              <a:t>2B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→C+D, -</a:t>
            </a:r>
            <a:r>
              <a:rPr lang="en-US" sz="2000" dirty="0" err="1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=kC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000" baseline="-25000" dirty="0" smtClean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2000" baseline="300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411662" y="1962090"/>
          <a:ext cx="36401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5" name="Equation" r:id="rId4" imgW="3644640" imgH="838080" progId="Equation.DSMT4">
                  <p:embed/>
                </p:oleObj>
              </mc:Choice>
              <mc:Fallback>
                <p:oleObj name="Equation" r:id="rId4" imgW="36446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2" y="1962090"/>
                        <a:ext cx="3640138" cy="8382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908300" y="2038290"/>
            <a:ext cx="1435100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854200" y="2571690"/>
          <a:ext cx="170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6" name="Equation" r:id="rId6" imgW="1701720" imgH="609480" progId="Equation.DSMT4">
                  <p:embed/>
                </p:oleObj>
              </mc:Choice>
              <mc:Fallback>
                <p:oleObj name="Equation" r:id="rId6" imgW="1701720" imgH="609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571690"/>
                        <a:ext cx="1701800" cy="6096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CC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0800000" flipV="1">
            <a:off x="1625600" y="318129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51300" y="431159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Eq</a:t>
            </a:r>
            <a:r>
              <a:rPr lang="en-US" sz="2000" dirty="0" smtClean="0"/>
              <a:t> for E describes RTD function only on interval t= 0 to 14 minutes, otherwise E=0</a:t>
            </a:r>
          </a:p>
        </p:txBody>
      </p:sp>
      <p:cxnSp>
        <p:nvCxnSpPr>
          <p:cNvPr id="11" name="Elbow Connector 10"/>
          <p:cNvCxnSpPr/>
          <p:nvPr/>
        </p:nvCxnSpPr>
        <p:spPr>
          <a:xfrm rot="5400000" flipH="1" flipV="1">
            <a:off x="3751580" y="491430"/>
            <a:ext cx="548640" cy="5394960"/>
          </a:xfrm>
          <a:prstGeom prst="bentConnector3">
            <a:avLst>
              <a:gd name="adj1" fmla="val 5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32601" y="293999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Denominator cannot = 0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451600" y="3676590"/>
          <a:ext cx="233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7" name="Equation" r:id="rId8" imgW="2336760" imgH="291960" progId="Equation.DSMT4">
                  <p:embed/>
                </p:oleObj>
              </mc:Choice>
              <mc:Fallback>
                <p:oleObj name="Equation" r:id="rId8" imgW="23367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3676590"/>
                        <a:ext cx="2336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193800" y="3917890"/>
            <a:ext cx="5181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3975100" y="4159190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3345" y="5619690"/>
            <a:ext cx="35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A, maximum </a:t>
            </a:r>
            <a:r>
              <a:rPr lang="en-US" sz="2400" baseline="-25000" dirty="0" err="1" smtClean="0"/>
              <a:t>mixedness</a:t>
            </a:r>
            <a:r>
              <a:rPr lang="en-US" sz="2400" dirty="0" smtClean="0"/>
              <a:t> = 0.25</a:t>
            </a:r>
            <a:endParaRPr lang="en-US" sz="2400" baseline="-25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C(t) &amp; E(t) are given in the table below. The irreversible, liquid-phase, 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in this reactor. Calculate the conversion for the </a:t>
            </a:r>
            <a:r>
              <a:rPr lang="en-US" dirty="0" smtClean="0">
                <a:solidFill>
                  <a:srgbClr val="CC00CC"/>
                </a:solidFill>
              </a:rPr>
              <a:t>complete segregation model under adiabatic conditions </a:t>
            </a:r>
            <a:r>
              <a:rPr lang="en-US" dirty="0" smtClean="0"/>
              <a:t>with T</a:t>
            </a:r>
            <a:r>
              <a:rPr lang="en-US" baseline="-25000" dirty="0" smtClean="0"/>
              <a:t>0</a:t>
            </a:r>
            <a:r>
              <a:rPr lang="en-US" dirty="0" smtClean="0"/>
              <a:t>= 288K,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mol/L, 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dirty="0" smtClean="0">
                <a:latin typeface="Arial"/>
                <a:cs typeface="Arial"/>
              </a:rPr>
              <a:t>°</a:t>
            </a:r>
            <a:r>
              <a:rPr lang="en-US" baseline="-25000" dirty="0" smtClean="0">
                <a:latin typeface="Arial"/>
                <a:cs typeface="Arial"/>
              </a:rPr>
              <a:t>RX</a:t>
            </a:r>
            <a:r>
              <a:rPr lang="en-US" dirty="0" smtClean="0">
                <a:latin typeface="Arial"/>
                <a:cs typeface="Arial"/>
              </a:rPr>
              <a:t>=-40000 cal/mol,</a:t>
            </a:r>
            <a:r>
              <a:rPr lang="en-US" dirty="0" smtClean="0"/>
              <a:t> E/R =3600K, C</a:t>
            </a:r>
            <a:r>
              <a:rPr lang="en-US" baseline="-25000" dirty="0" smtClean="0"/>
              <a:t>PA</a:t>
            </a:r>
            <a:r>
              <a:rPr lang="en-US" dirty="0" smtClean="0"/>
              <a:t>=C</a:t>
            </a:r>
            <a:r>
              <a:rPr lang="en-US" baseline="-25000" dirty="0" smtClean="0"/>
              <a:t>PB</a:t>
            </a:r>
            <a:r>
              <a:rPr lang="en-US" dirty="0" smtClean="0"/>
              <a:t>=20cal/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r>
              <a:rPr lang="en-US" dirty="0" smtClean="0"/>
              <a:t> &amp; C</a:t>
            </a:r>
            <a:r>
              <a:rPr lang="en-US" baseline="-25000" dirty="0" smtClean="0"/>
              <a:t>PC</a:t>
            </a:r>
            <a:r>
              <a:rPr lang="en-US" dirty="0" smtClean="0"/>
              <a:t>=C</a:t>
            </a:r>
            <a:r>
              <a:rPr lang="en-US" baseline="-25000" dirty="0" smtClean="0"/>
              <a:t>PD</a:t>
            </a:r>
            <a:r>
              <a:rPr lang="en-US" dirty="0" smtClean="0"/>
              <a:t>=30 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5400" y="2895600"/>
            <a:ext cx="248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Polymath </a:t>
            </a:r>
            <a:r>
              <a:rPr lang="en-US" sz="2000" dirty="0" err="1" smtClean="0">
                <a:solidFill>
                  <a:srgbClr val="0000FF"/>
                </a:solidFill>
              </a:rPr>
              <a:t>eqs</a:t>
            </a:r>
            <a:r>
              <a:rPr lang="en-US" sz="2000" dirty="0" smtClean="0">
                <a:solidFill>
                  <a:srgbClr val="0000FF"/>
                </a:solidFill>
              </a:rPr>
              <a:t> for segregation model:</a:t>
            </a:r>
          </a:p>
        </p:txBody>
      </p:sp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2438400" y="2971800"/>
          <a:ext cx="198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4" name="Equation" r:id="rId3" imgW="1981080" imgH="634680" progId="Equation.DSMT4">
                  <p:embed/>
                </p:oleObj>
              </mc:Choice>
              <mc:Fallback>
                <p:oleObj name="Equation" r:id="rId3" imgW="1981080" imgH="634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1981200" cy="63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083564" y="3676650"/>
            <a:ext cx="6976872" cy="3657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E(t)= 0.0889237*t -0.0157181*t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+ 0.0007926*t</a:t>
            </a:r>
            <a:r>
              <a:rPr lang="en-US" sz="2000" baseline="30000" dirty="0"/>
              <a:t>3</a:t>
            </a:r>
            <a:r>
              <a:rPr lang="en-US" sz="2000" dirty="0" smtClean="0"/>
              <a:t> – 8.63E-6*t</a:t>
            </a:r>
            <a:r>
              <a:rPr lang="en-US" sz="2000" baseline="30000" dirty="0"/>
              <a:t>4</a:t>
            </a:r>
            <a:endParaRPr lang="en-US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066800" y="4114800"/>
            <a:ext cx="201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Express k as function of T:</a:t>
            </a:r>
          </a:p>
        </p:txBody>
      </p:sp>
      <p:graphicFrame>
        <p:nvGraphicFramePr>
          <p:cNvPr id="399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587268"/>
              </p:ext>
            </p:extLst>
          </p:nvPr>
        </p:nvGraphicFramePr>
        <p:xfrm>
          <a:off x="3048001" y="4114800"/>
          <a:ext cx="475567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5" name="Equation" r:id="rId5" imgW="5130720" imgH="736560" progId="Equation.DSMT4">
                  <p:embed/>
                </p:oleObj>
              </mc:Choice>
              <mc:Fallback>
                <p:oleObj name="Equation" r:id="rId5" imgW="5130720" imgH="7365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114800"/>
                        <a:ext cx="4755679" cy="6858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4572000" y="2990850"/>
          <a:ext cx="3594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6" name="Equation" r:id="rId7" imgW="3593880" imgH="622080" progId="Equation.DSMT4">
                  <p:embed/>
                </p:oleObj>
              </mc:Choice>
              <mc:Fallback>
                <p:oleObj name="Equation" r:id="rId7" imgW="3593880" imgH="622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90850"/>
                        <a:ext cx="3594100" cy="622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14401" y="4826000"/>
            <a:ext cx="731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 equations from energy balance.  For adiabatic operation:</a:t>
            </a:r>
          </a:p>
        </p:txBody>
      </p:sp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816248"/>
              </p:ext>
            </p:extLst>
          </p:nvPr>
        </p:nvGraphicFramePr>
        <p:xfrm>
          <a:off x="1974851" y="5181600"/>
          <a:ext cx="511730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97" name="Equation" r:id="rId9" imgW="5219640" imgH="1396800" progId="Equation.DSMT4">
                  <p:embed/>
                </p:oleObj>
              </mc:Choice>
              <mc:Fallback>
                <p:oleObj name="Equation" r:id="rId9" imgW="5219640" imgH="1396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1" y="5181600"/>
                        <a:ext cx="511730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31" grpId="0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C(t) &amp; E(t) are given in the table below. The irreversible, liquid-phase,  </a:t>
            </a:r>
            <a:r>
              <a:rPr lang="en-US" dirty="0" smtClean="0">
                <a:solidFill>
                  <a:srgbClr val="FF0000"/>
                </a:solidFill>
              </a:rPr>
              <a:t>elementary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in this reactor. Calculate the conversion for the</a:t>
            </a:r>
            <a:r>
              <a:rPr lang="en-US" dirty="0" smtClean="0">
                <a:solidFill>
                  <a:srgbClr val="CC00CC"/>
                </a:solidFill>
              </a:rPr>
              <a:t> complete segregation model under adiabatic conditions </a:t>
            </a:r>
            <a:r>
              <a:rPr lang="en-US" dirty="0" smtClean="0"/>
              <a:t>with T</a:t>
            </a:r>
            <a:r>
              <a:rPr lang="en-US" baseline="-25000" dirty="0" smtClean="0"/>
              <a:t>0</a:t>
            </a:r>
            <a:r>
              <a:rPr lang="en-US" dirty="0" smtClean="0"/>
              <a:t>= 288K, 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mol/L, 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H</a:t>
            </a:r>
            <a:r>
              <a:rPr lang="en-US" dirty="0" smtClean="0">
                <a:latin typeface="Arial"/>
                <a:cs typeface="Arial"/>
              </a:rPr>
              <a:t>°</a:t>
            </a:r>
            <a:r>
              <a:rPr lang="en-US" baseline="-25000" dirty="0" smtClean="0">
                <a:latin typeface="Arial"/>
                <a:cs typeface="Arial"/>
              </a:rPr>
              <a:t>RX</a:t>
            </a:r>
            <a:r>
              <a:rPr lang="en-US" dirty="0" smtClean="0">
                <a:latin typeface="Arial"/>
                <a:cs typeface="Arial"/>
              </a:rPr>
              <a:t>=-40000 cal/mol,</a:t>
            </a:r>
            <a:r>
              <a:rPr lang="en-US" dirty="0" smtClean="0"/>
              <a:t> E/R =3600K, C</a:t>
            </a:r>
            <a:r>
              <a:rPr lang="en-US" baseline="-25000" dirty="0" smtClean="0"/>
              <a:t>PA</a:t>
            </a:r>
            <a:r>
              <a:rPr lang="en-US" dirty="0" smtClean="0"/>
              <a:t>=C</a:t>
            </a:r>
            <a:r>
              <a:rPr lang="en-US" baseline="-25000" dirty="0" smtClean="0"/>
              <a:t>PB</a:t>
            </a:r>
            <a:r>
              <a:rPr lang="en-US" dirty="0" smtClean="0"/>
              <a:t>=20cal/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r>
              <a:rPr lang="en-US" dirty="0" smtClean="0"/>
              <a:t> &amp; C</a:t>
            </a:r>
            <a:r>
              <a:rPr lang="en-US" baseline="-25000" dirty="0" smtClean="0"/>
              <a:t>PC</a:t>
            </a:r>
            <a:r>
              <a:rPr lang="en-US" dirty="0" smtClean="0"/>
              <a:t>=C</a:t>
            </a:r>
            <a:r>
              <a:rPr lang="en-US" baseline="-25000" dirty="0" smtClean="0"/>
              <a:t>PD</a:t>
            </a:r>
            <a:r>
              <a:rPr lang="en-US" dirty="0" smtClean="0"/>
              <a:t>=30 cal/</a:t>
            </a:r>
            <a:r>
              <a:rPr lang="en-US" dirty="0" err="1" smtClean="0"/>
              <a:t>mol</a:t>
            </a:r>
            <a:r>
              <a:rPr lang="en-US" dirty="0" err="1" smtClean="0">
                <a:latin typeface="Arial"/>
                <a:cs typeface="Arial"/>
              </a:rPr>
              <a:t>·K</a:t>
            </a:r>
            <a:endParaRPr lang="en-US" dirty="0" smtClean="0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1" y="2921000"/>
            <a:ext cx="198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Adiabatic EB:</a:t>
            </a:r>
          </a:p>
        </p:txBody>
      </p:sp>
      <p:graphicFrame>
        <p:nvGraphicFramePr>
          <p:cNvPr id="39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877046"/>
              </p:ext>
            </p:extLst>
          </p:nvPr>
        </p:nvGraphicFramePr>
        <p:xfrm>
          <a:off x="5402263" y="3225800"/>
          <a:ext cx="36655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1" name="Equation" r:id="rId3" imgW="3606480" imgH="393480" progId="Equation.DSMT4">
                  <p:embed/>
                </p:oleObj>
              </mc:Choice>
              <mc:Fallback>
                <p:oleObj name="Equation" r:id="rId3" imgW="36064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3225800"/>
                        <a:ext cx="36655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145027"/>
              </p:ext>
            </p:extLst>
          </p:nvPr>
        </p:nvGraphicFramePr>
        <p:xfrm>
          <a:off x="50800" y="3175000"/>
          <a:ext cx="5195888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2" name="Equation" r:id="rId5" imgW="5219640" imgH="1396800" progId="Equation.DSMT4">
                  <p:embed/>
                </p:oleObj>
              </mc:Choice>
              <mc:Fallback>
                <p:oleObj name="Equation" r:id="rId5" imgW="5219640" imgH="1396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3175000"/>
                        <a:ext cx="5195888" cy="139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531875"/>
              </p:ext>
            </p:extLst>
          </p:nvPr>
        </p:nvGraphicFramePr>
        <p:xfrm>
          <a:off x="5402263" y="3759200"/>
          <a:ext cx="366553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3" name="Equation" r:id="rId7" imgW="3682800" imgH="685800" progId="Equation.DSMT4">
                  <p:embed/>
                </p:oleObj>
              </mc:Choice>
              <mc:Fallback>
                <p:oleObj name="Equation" r:id="rId7" imgW="3682800" imgH="685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3759200"/>
                        <a:ext cx="3665537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757667"/>
              </p:ext>
            </p:extLst>
          </p:nvPr>
        </p:nvGraphicFramePr>
        <p:xfrm>
          <a:off x="2947987" y="4673600"/>
          <a:ext cx="198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4" name="Equation" r:id="rId9" imgW="1981080" imgH="634680" progId="Equation.DSMT4">
                  <p:embed/>
                </p:oleObj>
              </mc:Choice>
              <mc:Fallback>
                <p:oleObj name="Equation" r:id="rId9" imgW="1981080" imgH="6346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7" y="4673600"/>
                        <a:ext cx="1981200" cy="63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83564" y="6187440"/>
            <a:ext cx="6976872" cy="3657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E(t)= 0.0889237*t -0.0157181*t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+ 0.0007926*t</a:t>
            </a:r>
            <a:r>
              <a:rPr lang="en-US" sz="2000" baseline="30000" dirty="0"/>
              <a:t>3</a:t>
            </a:r>
            <a:r>
              <a:rPr lang="en-US" sz="2000" dirty="0" smtClean="0"/>
              <a:t> – 8.63E-6*t</a:t>
            </a:r>
            <a:r>
              <a:rPr lang="en-US" sz="2000" baseline="30000" dirty="0"/>
              <a:t>4</a:t>
            </a:r>
            <a:endParaRPr lang="en-US" sz="2000" dirty="0" smtClean="0"/>
          </a:p>
        </p:txBody>
      </p:sp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50042"/>
              </p:ext>
            </p:extLst>
          </p:nvPr>
        </p:nvGraphicFramePr>
        <p:xfrm>
          <a:off x="5239543" y="4679950"/>
          <a:ext cx="3594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5" name="Equation" r:id="rId11" imgW="3593880" imgH="622080" progId="Equation.DSMT4">
                  <p:embed/>
                </p:oleObj>
              </mc:Choice>
              <mc:Fallback>
                <p:oleObj name="Equation" r:id="rId11" imgW="3593880" imgH="6220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543" y="4679950"/>
                        <a:ext cx="3594100" cy="622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952887"/>
              </p:ext>
            </p:extLst>
          </p:nvPr>
        </p:nvGraphicFramePr>
        <p:xfrm>
          <a:off x="2051050" y="5384800"/>
          <a:ext cx="50419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6" name="Equation" r:id="rId13" imgW="5130720" imgH="736560" progId="Equation.DSMT4">
                  <p:embed/>
                </p:oleObj>
              </mc:Choice>
              <mc:Fallback>
                <p:oleObj name="Equation" r:id="rId13" imgW="5130720" imgH="7365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384800"/>
                        <a:ext cx="5041900" cy="7270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441802"/>
              </p:ext>
            </p:extLst>
          </p:nvPr>
        </p:nvGraphicFramePr>
        <p:xfrm>
          <a:off x="310356" y="4775994"/>
          <a:ext cx="23272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77" name="Equation" r:id="rId15" imgW="2336760" imgH="431640" progId="Equation.DSMT4">
                  <p:embed/>
                </p:oleObj>
              </mc:Choice>
              <mc:Fallback>
                <p:oleObj name="Equation" r:id="rId15" imgW="2336760" imgH="4316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" y="4775994"/>
                        <a:ext cx="232727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992"/>
            <a:ext cx="5669280" cy="3230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7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Segregation model, adiabatic operation, elementary reaction kinetics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600" y="469900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A+</a:t>
            </a:r>
            <a:r>
              <a:rPr lang="en-US" u="sng" dirty="0" smtClean="0">
                <a:solidFill>
                  <a:srgbClr val="FF0000"/>
                </a:solidFill>
              </a:rPr>
              <a:t>2B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 </a:t>
            </a:r>
          </a:p>
          <a:p>
            <a:r>
              <a:rPr lang="en-US" dirty="0" smtClean="0">
                <a:cs typeface="Arial"/>
              </a:rPr>
              <a:t>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815840" y="4203700"/>
            <a:ext cx="9906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15840" y="6210300"/>
            <a:ext cx="9906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5753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X̅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= 0.50</a:t>
            </a:r>
          </a:p>
          <a:p>
            <a:r>
              <a:rPr lang="en-US" sz="2000" dirty="0" smtClean="0"/>
              <a:t>Why so much lower than before?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 flipV="1">
            <a:off x="5486400" y="5727700"/>
            <a:ext cx="6858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03900" y="40259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Because B is completely consumed by 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=0.5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36" y="393192"/>
            <a:ext cx="4986528" cy="2859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Review: Mean Residence Time</a:t>
            </a:r>
            <a:r>
              <a:rPr lang="en-US" altLang="zh-TW" dirty="0">
                <a:solidFill>
                  <a:schemeClr val="tx1"/>
                </a:solidFill>
              </a:rPr>
              <a:t>, t</a:t>
            </a:r>
            <a:r>
              <a:rPr lang="en-US" altLang="zh-TW" baseline="-25000" dirty="0">
                <a:solidFill>
                  <a:schemeClr val="tx1"/>
                </a:solidFill>
              </a:rPr>
              <a:t>m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8514"/>
            <a:ext cx="8382000" cy="1828799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For an ideal reactor, the space </a:t>
            </a:r>
            <a:r>
              <a:rPr lang="en-US" altLang="zh-TW" sz="2000" dirty="0" smtClean="0"/>
              <a:t>time </a:t>
            </a:r>
            <a:r>
              <a:rPr lang="en-US" altLang="zh-TW" sz="2000" dirty="0" smtClean="0">
                <a:sym typeface="Symbol" pitchFamily="18" charset="2"/>
              </a:rPr>
              <a:t></a:t>
            </a:r>
            <a:r>
              <a:rPr lang="en-US" altLang="zh-TW" sz="2000" dirty="0" smtClean="0"/>
              <a:t> is </a:t>
            </a:r>
            <a:r>
              <a:rPr lang="en-US" altLang="zh-TW" sz="2000" dirty="0"/>
              <a:t>defined as </a:t>
            </a:r>
            <a:r>
              <a:rPr lang="en-US" altLang="zh-TW" sz="2000" i="1" dirty="0" smtClean="0"/>
              <a:t>V/</a:t>
            </a:r>
            <a:r>
              <a:rPr lang="en-US" altLang="zh-TW" sz="2000" i="1" dirty="0" smtClean="0">
                <a:latin typeface="Symbol" pitchFamily="18" charset="2"/>
              </a:rPr>
              <a:t>u</a:t>
            </a:r>
            <a:r>
              <a:rPr lang="en-US" altLang="zh-TW" sz="2000" baseline="-25000" dirty="0" smtClean="0"/>
              <a:t>0</a:t>
            </a:r>
            <a:endParaRPr lang="en-US" altLang="zh-TW" sz="2000" dirty="0"/>
          </a:p>
          <a:p>
            <a:pPr>
              <a:spcBef>
                <a:spcPts val="0"/>
              </a:spcBef>
            </a:pPr>
            <a:r>
              <a:rPr lang="en-US" altLang="zh-TW" sz="2000" dirty="0"/>
              <a:t>The mean residence </a:t>
            </a:r>
            <a:r>
              <a:rPr lang="en-US" altLang="zh-TW" sz="2000" dirty="0" smtClean="0"/>
              <a:t>time </a:t>
            </a:r>
            <a:r>
              <a:rPr lang="en-US" altLang="zh-TW" sz="2000" i="1" dirty="0" smtClean="0"/>
              <a:t>t</a:t>
            </a:r>
            <a:r>
              <a:rPr lang="en-US" altLang="zh-TW" sz="2000" i="1" baseline="-25000" dirty="0" smtClean="0"/>
              <a:t>m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is equal to </a:t>
            </a:r>
            <a:r>
              <a:rPr lang="en-US" altLang="zh-TW" sz="2000" i="1" dirty="0">
                <a:sym typeface="Symbol" pitchFamily="18" charset="2"/>
              </a:rPr>
              <a:t></a:t>
            </a:r>
            <a:r>
              <a:rPr lang="en-US" altLang="zh-TW" sz="2000" dirty="0">
                <a:sym typeface="Symbol" pitchFamily="18" charset="2"/>
              </a:rPr>
              <a:t> in either ideal or </a:t>
            </a:r>
            <a:r>
              <a:rPr lang="en-US" altLang="zh-TW" sz="2000" dirty="0" err="1">
                <a:sym typeface="Symbol" pitchFamily="18" charset="2"/>
              </a:rPr>
              <a:t>nonideal</a:t>
            </a:r>
            <a:r>
              <a:rPr lang="en-US" altLang="zh-TW" sz="2000" strike="sngStrike" dirty="0">
                <a:sym typeface="Symbol" pitchFamily="18" charset="2"/>
              </a:rPr>
              <a:t> </a:t>
            </a:r>
            <a:r>
              <a:rPr lang="en-US" altLang="zh-TW" sz="2000" dirty="0" smtClean="0">
                <a:sym typeface="Symbol" pitchFamily="18" charset="2"/>
              </a:rPr>
              <a:t>reactors</a:t>
            </a:r>
          </a:p>
          <a:p>
            <a:endParaRPr lang="en-US" altLang="zh-TW" sz="2000" dirty="0" smtClean="0">
              <a:sym typeface="Symbol" pitchFamily="18" charset="2"/>
            </a:endParaRPr>
          </a:p>
          <a:p>
            <a:endParaRPr lang="en-US" altLang="zh-TW" sz="2000" dirty="0" smtClean="0">
              <a:sym typeface="Symbol" pitchFamily="18" charset="2"/>
            </a:endParaRPr>
          </a:p>
          <a:p>
            <a:pPr>
              <a:buNone/>
            </a:pPr>
            <a:endParaRPr lang="en-US" altLang="zh-TW" sz="2000" dirty="0">
              <a:sym typeface="Symbol" pitchFamily="18" charset="2"/>
            </a:endParaRPr>
          </a:p>
        </p:txBody>
      </p:sp>
      <p:graphicFrame>
        <p:nvGraphicFramePr>
          <p:cNvPr id="432128" name="Object 1024"/>
          <p:cNvGraphicFramePr>
            <a:graphicFrameLocks noChangeAspect="1"/>
          </p:cNvGraphicFramePr>
          <p:nvPr/>
        </p:nvGraphicFramePr>
        <p:xfrm>
          <a:off x="2057400" y="2035314"/>
          <a:ext cx="31718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" name="Equation" r:id="rId3" imgW="3416040" imgH="838080" progId="Equation.DSMT4">
                  <p:embed/>
                </p:oleObj>
              </mc:Choice>
              <mc:Fallback>
                <p:oleObj name="Equation" r:id="rId3" imgW="341604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35314"/>
                        <a:ext cx="31718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29" name="Object 1025"/>
          <p:cNvGraphicFramePr>
            <a:graphicFrameLocks noChangeAspect="1"/>
          </p:cNvGraphicFramePr>
          <p:nvPr/>
        </p:nvGraphicFramePr>
        <p:xfrm>
          <a:off x="5791200" y="2111514"/>
          <a:ext cx="11414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9" name="Equation" r:id="rId5" imgW="1244520" imgH="685800" progId="Equation.DSMT4">
                  <p:embed/>
                </p:oleObj>
              </mc:Choice>
              <mc:Fallback>
                <p:oleObj name="Equation" r:id="rId5" imgW="124452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11514"/>
                        <a:ext cx="1141412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0" name="Object 1026"/>
          <p:cNvGraphicFramePr>
            <a:graphicFrameLocks noChangeAspect="1"/>
          </p:cNvGraphicFramePr>
          <p:nvPr/>
        </p:nvGraphicFramePr>
        <p:xfrm>
          <a:off x="5449112" y="3619579"/>
          <a:ext cx="2366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" name="Equation" r:id="rId7" imgW="2565360" imgH="457200" progId="Equation.DSMT4">
                  <p:embed/>
                </p:oleObj>
              </mc:Choice>
              <mc:Fallback>
                <p:oleObj name="Equation" r:id="rId7" imgW="256536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112" y="3619579"/>
                        <a:ext cx="23669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" y="3086179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By calculating t</a:t>
            </a:r>
            <a:r>
              <a:rPr lang="en-US" sz="2000" baseline="-25000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, the reactor V can be determined from a tracer experiment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112" y="3695779"/>
            <a:ext cx="4783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ym typeface="Symbol" pitchFamily="18" charset="2"/>
              </a:rPr>
              <a:t>The spread of the distribution (variance):</a:t>
            </a:r>
            <a:endParaRPr lang="en-US" altLang="zh-TW" sz="2000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81000" y="429774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aseline="0" dirty="0" smtClean="0">
                <a:solidFill>
                  <a:srgbClr val="C00000"/>
                </a:solidFill>
              </a:rPr>
              <a:t>Space </a:t>
            </a:r>
            <a:r>
              <a:rPr lang="en-US" sz="2000" baseline="0" dirty="0">
                <a:solidFill>
                  <a:srgbClr val="C00000"/>
                </a:solidFill>
              </a:rPr>
              <a:t>time </a:t>
            </a:r>
            <a:r>
              <a:rPr lang="en-US" sz="2000" baseline="0" dirty="0" smtClean="0">
                <a:solidFill>
                  <a:srgbClr val="C00000"/>
                </a:solidFill>
                <a:latin typeface="Symbol" pitchFamily="18" charset="2"/>
              </a:rPr>
              <a:t>t</a:t>
            </a:r>
            <a:r>
              <a:rPr lang="en-US" sz="2000" baseline="0" dirty="0" smtClean="0">
                <a:solidFill>
                  <a:srgbClr val="C00000"/>
                </a:solidFill>
              </a:rPr>
              <a:t> and mean </a:t>
            </a:r>
            <a:r>
              <a:rPr lang="en-US" sz="2000" baseline="0" dirty="0">
                <a:solidFill>
                  <a:srgbClr val="C00000"/>
                </a:solidFill>
              </a:rPr>
              <a:t>residence </a:t>
            </a:r>
            <a:r>
              <a:rPr lang="en-US" sz="2000" baseline="0" dirty="0" smtClean="0">
                <a:solidFill>
                  <a:srgbClr val="C00000"/>
                </a:solidFill>
              </a:rPr>
              <a:t>time t</a:t>
            </a:r>
            <a:r>
              <a:rPr lang="en-US" sz="2000" baseline="-25000" dirty="0" smtClean="0">
                <a:solidFill>
                  <a:srgbClr val="C00000"/>
                </a:solidFill>
              </a:rPr>
              <a:t>m</a:t>
            </a:r>
            <a:r>
              <a:rPr lang="en-US" sz="2000" baseline="0" dirty="0" smtClean="0">
                <a:solidFill>
                  <a:srgbClr val="C00000"/>
                </a:solidFill>
              </a:rPr>
              <a:t> </a:t>
            </a:r>
            <a:r>
              <a:rPr lang="en-US" sz="2000" baseline="0" dirty="0">
                <a:solidFill>
                  <a:srgbClr val="C00000"/>
                </a:solidFill>
              </a:rPr>
              <a:t>would </a:t>
            </a:r>
            <a:r>
              <a:rPr lang="en-US" sz="2000" baseline="0" dirty="0" smtClean="0">
                <a:solidFill>
                  <a:srgbClr val="C00000"/>
                </a:solidFill>
              </a:rPr>
              <a:t>be equal </a:t>
            </a:r>
            <a:r>
              <a:rPr lang="en-US" sz="2000" baseline="0" dirty="0">
                <a:solidFill>
                  <a:srgbClr val="C00000"/>
                </a:solidFill>
              </a:rPr>
              <a:t>if the following two conditions are satisfied:</a:t>
            </a:r>
          </a:p>
          <a:p>
            <a:pPr lvl="1">
              <a:buFontTx/>
              <a:buChar char="•"/>
            </a:pPr>
            <a:r>
              <a:rPr lang="en-US" sz="2000" baseline="0" dirty="0">
                <a:solidFill>
                  <a:srgbClr val="C00000"/>
                </a:solidFill>
              </a:rPr>
              <a:t> No density change</a:t>
            </a:r>
          </a:p>
          <a:p>
            <a:pPr lvl="1">
              <a:buFontTx/>
              <a:buChar char="•"/>
            </a:pPr>
            <a:r>
              <a:rPr lang="en-US" sz="2000" baseline="0" dirty="0">
                <a:solidFill>
                  <a:srgbClr val="C00000"/>
                </a:solidFill>
              </a:rPr>
              <a:t> No </a:t>
            </a:r>
            <a:r>
              <a:rPr lang="en-US" sz="2000" baseline="0" dirty="0" err="1">
                <a:solidFill>
                  <a:srgbClr val="C00000"/>
                </a:solidFill>
              </a:rPr>
              <a:t>backmixing</a:t>
            </a:r>
            <a:endParaRPr lang="en-US" sz="2000" baseline="0" dirty="0">
              <a:solidFill>
                <a:srgbClr val="C00000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28600" y="5845314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>
                <a:solidFill>
                  <a:srgbClr val="7030A0"/>
                </a:solidFill>
              </a:rPr>
              <a:t>In practical reactors the above two may not be </a:t>
            </a:r>
            <a:r>
              <a:rPr lang="en-US" sz="2000" baseline="0" dirty="0" smtClean="0">
                <a:solidFill>
                  <a:srgbClr val="7030A0"/>
                </a:solidFill>
              </a:rPr>
              <a:t>valid, hence </a:t>
            </a:r>
            <a:r>
              <a:rPr lang="en-US" sz="2000" baseline="0" dirty="0">
                <a:solidFill>
                  <a:srgbClr val="7030A0"/>
                </a:solidFill>
              </a:rPr>
              <a:t>there will be a difference between </a:t>
            </a:r>
            <a:r>
              <a:rPr lang="en-US" sz="2000" baseline="0" dirty="0" smtClean="0">
                <a:solidFill>
                  <a:srgbClr val="7030A0"/>
                </a:solidFill>
              </a:rPr>
              <a:t>them</a:t>
            </a:r>
            <a:endParaRPr lang="en-US" sz="2000" baseline="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0432"/>
            <a:ext cx="1943100" cy="1733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44" y="1170432"/>
            <a:ext cx="6964471" cy="1515649"/>
          </a:xfrm>
          <a:prstGeom prst="rect">
            <a:avLst/>
          </a:prstGeom>
        </p:spPr>
      </p:pic>
      <p:sp>
        <p:nvSpPr>
          <p:cNvPr id="61446" name="Rectangle 9"/>
          <p:cNvSpPr>
            <a:spLocks noChangeArrowheads="1"/>
          </p:cNvSpPr>
          <p:nvPr/>
        </p:nvSpPr>
        <p:spPr bwMode="auto">
          <a:xfrm>
            <a:off x="228601" y="27432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lvl="1" indent="-231775">
              <a:buFontTx/>
              <a:buChar char="•"/>
            </a:pPr>
            <a:r>
              <a:rPr lang="en-US" sz="2000" baseline="0" dirty="0"/>
              <a:t>Flow is visualized in the form of globules</a:t>
            </a:r>
          </a:p>
          <a:p>
            <a:pPr marL="346075" lvl="1" indent="-231775">
              <a:buFontTx/>
              <a:buChar char="•"/>
            </a:pPr>
            <a:r>
              <a:rPr lang="en-US" sz="2000" baseline="0" dirty="0"/>
              <a:t>Each globule consists of molecules </a:t>
            </a:r>
            <a:r>
              <a:rPr lang="en-US" sz="2000" baseline="0" dirty="0" smtClean="0"/>
              <a:t>of the same residence </a:t>
            </a:r>
            <a:r>
              <a:rPr lang="en-US" sz="2000" baseline="0" dirty="0"/>
              <a:t>time</a:t>
            </a:r>
          </a:p>
          <a:p>
            <a:pPr marL="346075" lvl="1" indent="-231775">
              <a:buFontTx/>
              <a:buChar char="•"/>
            </a:pPr>
            <a:r>
              <a:rPr lang="en-US" sz="2000" baseline="0" dirty="0"/>
              <a:t>Different globules have different </a:t>
            </a:r>
            <a:r>
              <a:rPr lang="en-US" sz="2000" baseline="0" dirty="0" smtClean="0"/>
              <a:t>residence times</a:t>
            </a:r>
            <a:endParaRPr lang="en-US" sz="2000" baseline="0" dirty="0"/>
          </a:p>
          <a:p>
            <a:pPr marL="346075" lvl="1" indent="-231775">
              <a:buFontTx/>
              <a:buChar char="•"/>
            </a:pPr>
            <a:r>
              <a:rPr lang="en-US" sz="2000" baseline="0" dirty="0">
                <a:solidFill>
                  <a:srgbClr val="CC00CC"/>
                </a:solidFill>
              </a:rPr>
              <a:t>No interaction/mixing between different globules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Review: Complete Segregation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8999" y="1600200"/>
            <a:ext cx="190500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Mixing of different ‘age groups’ at the last possible moment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321050" y="4495800"/>
          <a:ext cx="2501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Equation" r:id="rId5" imgW="2501640" imgH="457200" progId="Equation.DSMT4">
                  <p:embed/>
                </p:oleObj>
              </mc:Choice>
              <mc:Fallback>
                <p:oleObj name="Equation" r:id="rId5" imgW="25016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4495800"/>
                        <a:ext cx="2501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4752" y="41148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mean conversion is the average conversion of the various globules in the exit stream: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498314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Conversion achieved after spending time </a:t>
            </a:r>
            <a:r>
              <a:rPr lang="en-US" dirty="0" err="1" smtClean="0">
                <a:solidFill>
                  <a:srgbClr val="0000FF"/>
                </a:solidFill>
              </a:rPr>
              <a:t>t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 in the reactor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27008" y="4525944"/>
            <a:ext cx="762000" cy="41148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4018504" y="4886848"/>
            <a:ext cx="228600" cy="1524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19152" y="4525944"/>
            <a:ext cx="566928" cy="41148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10800000" flipH="1" flipV="1">
            <a:off x="5578512" y="4892712"/>
            <a:ext cx="228600" cy="15240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8200" y="498314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Fraction of globules that spend between </a:t>
            </a:r>
            <a:r>
              <a:rPr lang="en-US" dirty="0" err="1" smtClean="0">
                <a:solidFill>
                  <a:srgbClr val="006600"/>
                </a:solidFill>
              </a:rPr>
              <a:t>t</a:t>
            </a:r>
            <a:r>
              <a:rPr lang="en-US" baseline="-25000" dirty="0" err="1" smtClean="0">
                <a:solidFill>
                  <a:srgbClr val="006600"/>
                </a:solidFill>
              </a:rPr>
              <a:t>j</a:t>
            </a:r>
            <a:r>
              <a:rPr lang="en-US" dirty="0" smtClean="0">
                <a:solidFill>
                  <a:srgbClr val="006600"/>
                </a:solidFill>
              </a:rPr>
              <a:t> and </a:t>
            </a:r>
            <a:r>
              <a:rPr lang="en-US" dirty="0" err="1" smtClean="0">
                <a:solidFill>
                  <a:srgbClr val="006600"/>
                </a:solidFill>
              </a:rPr>
              <a:t>t</a:t>
            </a:r>
            <a:r>
              <a:rPr lang="en-US" baseline="-25000" dirty="0" err="1" smtClean="0">
                <a:solidFill>
                  <a:srgbClr val="006600"/>
                </a:solidFill>
              </a:rPr>
              <a:t>j</a:t>
            </a:r>
            <a:r>
              <a:rPr lang="en-US" dirty="0" smtClean="0">
                <a:solidFill>
                  <a:srgbClr val="006600"/>
                </a:solidFill>
              </a:rPr>
              <a:t> + </a:t>
            </a:r>
            <a:r>
              <a:rPr lang="en-US" dirty="0" err="1" smtClean="0">
                <a:solidFill>
                  <a:srgbClr val="006600"/>
                </a:solidFill>
                <a:latin typeface="Symbol" pitchFamily="18" charset="2"/>
              </a:rPr>
              <a:t>D</a:t>
            </a:r>
            <a:r>
              <a:rPr lang="en-US" dirty="0" err="1" smtClean="0">
                <a:solidFill>
                  <a:srgbClr val="006600"/>
                </a:solidFill>
              </a:rPr>
              <a:t>t</a:t>
            </a:r>
            <a:r>
              <a:rPr lang="en-US" dirty="0" smtClean="0">
                <a:solidFill>
                  <a:srgbClr val="006600"/>
                </a:solidFill>
              </a:rPr>
              <a:t> in the reactor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450051"/>
              </p:ext>
            </p:extLst>
          </p:nvPr>
        </p:nvGraphicFramePr>
        <p:xfrm>
          <a:off x="1206500" y="5715000"/>
          <a:ext cx="3365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Equation" r:id="rId7" imgW="3365280" imgH="736560" progId="Equation.DSMT4">
                  <p:embed/>
                </p:oleObj>
              </mc:Choice>
              <mc:Fallback>
                <p:oleObj name="Equation" r:id="rId7" imgW="336528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5715000"/>
                        <a:ext cx="33655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876800" y="572935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(t) is from the </a:t>
            </a:r>
            <a:r>
              <a:rPr lang="en-US" sz="2000" b="1" i="1" dirty="0" smtClean="0">
                <a:solidFill>
                  <a:srgbClr val="CC00CC"/>
                </a:solidFill>
              </a:rPr>
              <a:t>batch reactor</a:t>
            </a:r>
            <a:r>
              <a:rPr lang="en-US" sz="2000" b="1" i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design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144000" cy="6826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Review: Maximum </a:t>
            </a:r>
            <a:r>
              <a:rPr lang="en-US" altLang="zh-TW" dirty="0" err="1">
                <a:solidFill>
                  <a:schemeClr val="tx1"/>
                </a:solidFill>
              </a:rPr>
              <a:t>M</a:t>
            </a:r>
            <a:r>
              <a:rPr lang="en-US" altLang="zh-TW" dirty="0" err="1" smtClean="0">
                <a:solidFill>
                  <a:schemeClr val="tx1"/>
                </a:solidFill>
              </a:rPr>
              <a:t>ixedness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M</a:t>
            </a:r>
            <a:r>
              <a:rPr lang="en-US" altLang="zh-TW" dirty="0" smtClean="0">
                <a:solidFill>
                  <a:schemeClr val="tx1"/>
                </a:solidFill>
              </a:rPr>
              <a:t>odel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91599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/>
              <a:t>In a PFR: as soon as the fluid enters the reactor, it is completely mixed </a:t>
            </a:r>
            <a:r>
              <a:rPr lang="en-US" altLang="zh-TW" sz="2000" dirty="0" err="1"/>
              <a:t>radially</a:t>
            </a:r>
            <a:r>
              <a:rPr lang="en-US" altLang="zh-TW" sz="2000" dirty="0"/>
              <a:t> with the other fluid already in the reactor</a:t>
            </a:r>
            <a:r>
              <a:rPr lang="en-US" altLang="zh-TW" sz="2000" dirty="0" smtClean="0"/>
              <a:t>. Like a PFR </a:t>
            </a:r>
            <a:r>
              <a:rPr lang="en-US" altLang="zh-TW" sz="2000" dirty="0"/>
              <a:t>with side </a:t>
            </a:r>
            <a:r>
              <a:rPr lang="en-US" altLang="zh-TW" sz="2000" dirty="0" smtClean="0"/>
              <a:t>entrances, where each entrance port creates a new residence time:</a:t>
            </a:r>
            <a:endParaRPr lang="en-US" altLang="zh-TW" sz="2000" dirty="0"/>
          </a:p>
        </p:txBody>
      </p:sp>
      <p:sp>
        <p:nvSpPr>
          <p:cNvPr id="420869" name="AutoShape 5"/>
          <p:cNvSpPr>
            <a:spLocks noChangeArrowheads="1"/>
          </p:cNvSpPr>
          <p:nvPr/>
        </p:nvSpPr>
        <p:spPr bwMode="auto">
          <a:xfrm rot="16200000">
            <a:off x="4174759" y="2762533"/>
            <a:ext cx="841375" cy="501491"/>
          </a:xfrm>
          <a:prstGeom prst="can">
            <a:avLst>
              <a:gd name="adj" fmla="val 1771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1620716" y="2146503"/>
            <a:ext cx="492222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1" name="Line 7"/>
          <p:cNvSpPr>
            <a:spLocks noChangeShapeType="1"/>
          </p:cNvSpPr>
          <p:nvPr/>
        </p:nvSpPr>
        <p:spPr bwMode="auto">
          <a:xfrm>
            <a:off x="6531220" y="215920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>
            <a:off x="2652346" y="2162378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3" name="Line 9"/>
          <p:cNvSpPr>
            <a:spLocks noChangeShapeType="1"/>
          </p:cNvSpPr>
          <p:nvPr/>
        </p:nvSpPr>
        <p:spPr bwMode="auto">
          <a:xfrm>
            <a:off x="4756638" y="2154441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4" name="Line 10"/>
          <p:cNvSpPr>
            <a:spLocks noChangeShapeType="1"/>
          </p:cNvSpPr>
          <p:nvPr/>
        </p:nvSpPr>
        <p:spPr bwMode="auto">
          <a:xfrm>
            <a:off x="4613031" y="217190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>
            <a:off x="4467958" y="2162378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4904643" y="216555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7" name="Line 13"/>
          <p:cNvSpPr>
            <a:spLocks noChangeShapeType="1"/>
          </p:cNvSpPr>
          <p:nvPr/>
        </p:nvSpPr>
        <p:spPr bwMode="auto">
          <a:xfrm>
            <a:off x="5896708" y="2163966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8" name="Line 14"/>
          <p:cNvSpPr>
            <a:spLocks noChangeShapeType="1"/>
          </p:cNvSpPr>
          <p:nvPr/>
        </p:nvSpPr>
        <p:spPr bwMode="auto">
          <a:xfrm>
            <a:off x="5704743" y="2154441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>
            <a:off x="3483220" y="2159203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>
            <a:off x="3667858" y="2162378"/>
            <a:ext cx="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81" name="Text Box 17"/>
          <p:cNvSpPr txBox="1">
            <a:spLocks noChangeArrowheads="1"/>
          </p:cNvSpPr>
          <p:nvPr/>
        </p:nvSpPr>
        <p:spPr bwMode="auto">
          <a:xfrm>
            <a:off x="3733800" y="3409890"/>
            <a:ext cx="843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 </a:t>
            </a:r>
            <a:r>
              <a:rPr kumimoji="1" lang="en-US" altLang="zh-TW" sz="2000" dirty="0" smtClean="0">
                <a:sym typeface="Symbol" pitchFamily="18" charset="2"/>
              </a:rPr>
              <a:t>+</a:t>
            </a:r>
            <a:r>
              <a:rPr kumimoji="1" lang="en-US" altLang="zh-TW" sz="2000" dirty="0" smtClean="0">
                <a:latin typeface="Symbol" pitchFamily="18" charset="2"/>
                <a:sym typeface="Symbol" pitchFamily="18" charset="2"/>
              </a:rPr>
              <a:t>Dl</a:t>
            </a:r>
            <a:endParaRPr kumimoji="1" lang="zh-TW" altLang="en-US" sz="2000" dirty="0"/>
          </a:p>
        </p:txBody>
      </p:sp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6194182" y="1781379"/>
            <a:ext cx="862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>
                <a:sym typeface="Symbol" pitchFamily="18" charset="2"/>
              </a:rPr>
              <a:t>  </a:t>
            </a:r>
            <a:r>
              <a:rPr kumimoji="1" lang="zh-TW" altLang="en-US" sz="2000">
                <a:sym typeface="UniversalMath1 BT" pitchFamily="18" charset="2"/>
              </a:rPr>
              <a:t>0</a:t>
            </a:r>
            <a:endParaRPr kumimoji="1" lang="zh-TW" altLang="en-US" sz="2000"/>
          </a:p>
        </p:txBody>
      </p:sp>
      <p:sp>
        <p:nvSpPr>
          <p:cNvPr id="420883" name="AutoShape 19"/>
          <p:cNvSpPr>
            <a:spLocks noChangeArrowheads="1"/>
          </p:cNvSpPr>
          <p:nvPr/>
        </p:nvSpPr>
        <p:spPr bwMode="auto">
          <a:xfrm rot="16200000">
            <a:off x="4166553" y="864439"/>
            <a:ext cx="841375" cy="4297680"/>
          </a:xfrm>
          <a:prstGeom prst="can">
            <a:avLst>
              <a:gd name="adj" fmla="val 35208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0884" name="Line 20"/>
          <p:cNvSpPr>
            <a:spLocks noChangeShapeType="1"/>
          </p:cNvSpPr>
          <p:nvPr/>
        </p:nvSpPr>
        <p:spPr bwMode="auto">
          <a:xfrm>
            <a:off x="1951892" y="3025978"/>
            <a:ext cx="67407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885" name="Text Box 21"/>
          <p:cNvSpPr txBox="1">
            <a:spLocks noChangeArrowheads="1"/>
          </p:cNvSpPr>
          <p:nvPr/>
        </p:nvSpPr>
        <p:spPr bwMode="auto">
          <a:xfrm>
            <a:off x="2290397" y="3435554"/>
            <a:ext cx="788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/>
              <a:t>V = 0</a:t>
            </a:r>
          </a:p>
        </p:txBody>
      </p:sp>
      <p:sp>
        <p:nvSpPr>
          <p:cNvPr id="420886" name="Text Box 22"/>
          <p:cNvSpPr txBox="1">
            <a:spLocks noChangeArrowheads="1"/>
          </p:cNvSpPr>
          <p:nvPr/>
        </p:nvSpPr>
        <p:spPr bwMode="auto">
          <a:xfrm>
            <a:off x="6159013" y="3435554"/>
            <a:ext cx="9124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/>
              <a:t>V = V</a:t>
            </a:r>
            <a:r>
              <a:rPr kumimoji="1" lang="en-US" altLang="zh-TW" sz="2000" baseline="-25000"/>
              <a:t>0</a:t>
            </a:r>
            <a:endParaRPr kumimoji="1" lang="en-US" altLang="zh-TW" sz="2000"/>
          </a:p>
        </p:txBody>
      </p:sp>
      <p:sp>
        <p:nvSpPr>
          <p:cNvPr id="420887" name="Text Box 23"/>
          <p:cNvSpPr txBox="1">
            <a:spLocks noChangeArrowheads="1"/>
          </p:cNvSpPr>
          <p:nvPr/>
        </p:nvSpPr>
        <p:spPr bwMode="auto">
          <a:xfrm>
            <a:off x="152400" y="3708400"/>
            <a:ext cx="8657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: </a:t>
            </a:r>
            <a:r>
              <a:rPr kumimoji="1" lang="en-US" altLang="zh-TW" sz="2000" dirty="0" smtClean="0">
                <a:sym typeface="Symbol" pitchFamily="18" charset="2"/>
              </a:rPr>
              <a:t>time </a:t>
            </a:r>
            <a:r>
              <a:rPr kumimoji="1" lang="en-US" altLang="zh-TW" sz="2000" dirty="0">
                <a:sym typeface="Symbol" pitchFamily="18" charset="2"/>
              </a:rPr>
              <a:t>it takes for </a:t>
            </a:r>
            <a:r>
              <a:rPr kumimoji="1" lang="en-US" altLang="zh-TW" sz="2000" dirty="0" smtClean="0">
                <a:sym typeface="Symbol" pitchFamily="18" charset="2"/>
              </a:rPr>
              <a:t>fluid </a:t>
            </a:r>
            <a:r>
              <a:rPr kumimoji="1" lang="en-US" altLang="zh-TW" sz="2000" dirty="0">
                <a:sym typeface="Symbol" pitchFamily="18" charset="2"/>
              </a:rPr>
              <a:t>to move from a particular point to </a:t>
            </a:r>
            <a:r>
              <a:rPr kumimoji="1" lang="en-US" altLang="zh-TW" sz="2000" dirty="0" smtClean="0">
                <a:sym typeface="Symbol" pitchFamily="18" charset="2"/>
              </a:rPr>
              <a:t>end </a:t>
            </a:r>
            <a:r>
              <a:rPr kumimoji="1" lang="en-US" altLang="zh-TW" sz="2000" dirty="0">
                <a:sym typeface="Symbol" pitchFamily="18" charset="2"/>
              </a:rPr>
              <a:t>of the reactor</a:t>
            </a:r>
          </a:p>
        </p:txBody>
      </p:sp>
      <p:sp>
        <p:nvSpPr>
          <p:cNvPr id="420888" name="Text Box 24"/>
          <p:cNvSpPr txBox="1">
            <a:spLocks noChangeArrowheads="1"/>
          </p:cNvSpPr>
          <p:nvPr/>
        </p:nvSpPr>
        <p:spPr bwMode="auto">
          <a:xfrm>
            <a:off x="1981200" y="2564016"/>
            <a:ext cx="402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i="1" dirty="0" smtClean="0">
                <a:latin typeface="Symbol" pitchFamily="18" charset="2"/>
              </a:rPr>
              <a:t>u</a:t>
            </a:r>
            <a:r>
              <a:rPr kumimoji="1" lang="en-US" altLang="zh-TW" i="1" baseline="-25000" dirty="0" smtClean="0"/>
              <a:t>0</a:t>
            </a:r>
            <a:endParaRPr kumimoji="1" lang="en-US" altLang="zh-TW" i="1" dirty="0"/>
          </a:p>
        </p:txBody>
      </p:sp>
      <p:sp>
        <p:nvSpPr>
          <p:cNvPr id="420890" name="Rectangle 26"/>
          <p:cNvSpPr>
            <a:spLocks noChangeArrowheads="1"/>
          </p:cNvSpPr>
          <p:nvPr/>
        </p:nvSpPr>
        <p:spPr bwMode="auto">
          <a:xfrm>
            <a:off x="152401" y="4759325"/>
            <a:ext cx="874101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u</a:t>
            </a:r>
            <a:r>
              <a:rPr lang="en-US" sz="2000" baseline="-25000" dirty="0" smtClean="0">
                <a:latin typeface="Symbol" pitchFamily="18" charset="2"/>
              </a:rPr>
              <a:t>0</a:t>
            </a:r>
            <a:r>
              <a:rPr lang="en-US" sz="2000" dirty="0" smtClean="0"/>
              <a:t>E</a:t>
            </a:r>
            <a:r>
              <a:rPr lang="en-US" sz="2000" dirty="0" smtClean="0">
                <a:latin typeface="Symbol" pitchFamily="18" charset="2"/>
              </a:rPr>
              <a:t>(l)Dl: </a:t>
            </a:r>
            <a:r>
              <a:rPr kumimoji="1" lang="en-US" altLang="zh-TW" sz="2000" dirty="0" smtClean="0"/>
              <a:t>Volumetric </a:t>
            </a:r>
            <a:r>
              <a:rPr kumimoji="1" lang="en-US" altLang="zh-TW" sz="2000" dirty="0"/>
              <a:t>flow rate of fluid fed into </a:t>
            </a:r>
            <a:r>
              <a:rPr kumimoji="1" lang="en-US" altLang="zh-TW" sz="2000" dirty="0" smtClean="0"/>
              <a:t>side ports of reactor </a:t>
            </a:r>
            <a:r>
              <a:rPr kumimoji="1" lang="en-US" altLang="zh-TW" sz="2000" dirty="0"/>
              <a:t>in </a:t>
            </a:r>
            <a:r>
              <a:rPr kumimoji="1" lang="en-US" altLang="zh-TW" sz="2000" dirty="0" smtClean="0"/>
              <a:t>interval </a:t>
            </a:r>
            <a:r>
              <a:rPr kumimoji="1" lang="en-US" altLang="zh-TW" sz="2000" dirty="0"/>
              <a:t>between </a:t>
            </a:r>
            <a:r>
              <a:rPr kumimoji="1" lang="zh-TW" altLang="en-US" sz="2000" i="1" dirty="0">
                <a:sym typeface="Symbol" pitchFamily="18" charset="2"/>
              </a:rPr>
              <a:t> + </a:t>
            </a:r>
            <a:r>
              <a:rPr kumimoji="1" lang="zh-TW" altLang="en-US" sz="2000" dirty="0">
                <a:sym typeface="Symbol" pitchFamily="18" charset="2"/>
              </a:rPr>
              <a:t> </a:t>
            </a:r>
            <a:r>
              <a:rPr kumimoji="1" lang="en-US" altLang="zh-TW" sz="2000" dirty="0" smtClean="0">
                <a:sym typeface="Symbol" pitchFamily="18" charset="2"/>
              </a:rPr>
              <a:t>&amp; </a:t>
            </a:r>
            <a:r>
              <a:rPr kumimoji="1" lang="zh-TW" altLang="en-US" sz="2000" i="1" dirty="0" smtClean="0">
                <a:sym typeface="Symbol" pitchFamily="18" charset="2"/>
              </a:rPr>
              <a:t></a:t>
            </a:r>
            <a:endParaRPr kumimoji="1" lang="en-US" altLang="zh-TW" sz="2000" dirty="0">
              <a:sym typeface="Symbol" pitchFamily="18" charset="2"/>
            </a:endParaRPr>
          </a:p>
        </p:txBody>
      </p:sp>
      <p:sp>
        <p:nvSpPr>
          <p:cNvPr id="420892" name="Rectangle 28"/>
          <p:cNvSpPr>
            <a:spLocks noChangeArrowheads="1"/>
          </p:cNvSpPr>
          <p:nvPr/>
        </p:nvSpPr>
        <p:spPr bwMode="auto">
          <a:xfrm>
            <a:off x="152401" y="5461000"/>
            <a:ext cx="85358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kumimoji="1" lang="en-US" altLang="zh-TW" sz="2000" dirty="0"/>
              <a:t>V</a:t>
            </a:r>
            <a:r>
              <a:rPr kumimoji="1" lang="en-US" altLang="zh-TW" sz="2000" dirty="0" smtClean="0"/>
              <a:t>olumetric </a:t>
            </a:r>
            <a:r>
              <a:rPr kumimoji="1" lang="en-US" altLang="zh-TW" sz="2000" dirty="0"/>
              <a:t>flow rate of fluid fed </a:t>
            </a:r>
            <a:r>
              <a:rPr kumimoji="1" lang="en-US" altLang="zh-TW" sz="2000" dirty="0" smtClean="0"/>
              <a:t>to reactor </a:t>
            </a:r>
            <a:r>
              <a:rPr kumimoji="1" lang="en-US" altLang="zh-TW" sz="2000" dirty="0"/>
              <a:t>at </a:t>
            </a:r>
            <a:r>
              <a:rPr kumimoji="1" lang="zh-TW" altLang="en-US" sz="2000" i="1" dirty="0" smtClean="0">
                <a:sym typeface="Symbol" pitchFamily="18" charset="2"/>
              </a:rPr>
              <a:t></a:t>
            </a:r>
            <a:r>
              <a:rPr kumimoji="1" lang="en-US" altLang="zh-TW" sz="2000" dirty="0" smtClean="0">
                <a:sym typeface="Symbol" pitchFamily="18" charset="2"/>
              </a:rPr>
              <a:t>:</a:t>
            </a:r>
            <a:endParaRPr kumimoji="1" lang="en-US" altLang="zh-TW" sz="2000" dirty="0">
              <a:sym typeface="Symbol" pitchFamily="18" charset="2"/>
            </a:endParaRPr>
          </a:p>
        </p:txBody>
      </p:sp>
      <p:graphicFrame>
        <p:nvGraphicFramePr>
          <p:cNvPr id="42089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120261"/>
              </p:ext>
            </p:extLst>
          </p:nvPr>
        </p:nvGraphicFramePr>
        <p:xfrm>
          <a:off x="5486400" y="5461000"/>
          <a:ext cx="35655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2" name="Equation" r:id="rId3" imgW="3873240" imgH="431640" progId="Equation.DSMT4">
                  <p:embed/>
                </p:oleObj>
              </mc:Choice>
              <mc:Fallback>
                <p:oleObj name="Equation" r:id="rId3" imgW="38732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61000"/>
                        <a:ext cx="35655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9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687221"/>
              </p:ext>
            </p:extLst>
          </p:nvPr>
        </p:nvGraphicFramePr>
        <p:xfrm>
          <a:off x="4165194" y="1752600"/>
          <a:ext cx="9969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3" name="Equation" r:id="rId5" imgW="1079280" imgH="330120" progId="Equation.DSMT4">
                  <p:embed/>
                </p:oleObj>
              </mc:Choice>
              <mc:Fallback>
                <p:oleObj name="Equation" r:id="rId5" imgW="107928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194" y="1752600"/>
                        <a:ext cx="9969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9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57411"/>
              </p:ext>
            </p:extLst>
          </p:nvPr>
        </p:nvGraphicFramePr>
        <p:xfrm>
          <a:off x="3497262" y="2863850"/>
          <a:ext cx="61753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4" name="Equation" r:id="rId7" imgW="672840" imgH="330120" progId="Equation.DSMT4">
                  <p:embed/>
                </p:oleObj>
              </mc:Choice>
              <mc:Fallback>
                <p:oleObj name="Equation" r:id="rId7" imgW="672840" imgH="330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2863850"/>
                        <a:ext cx="61753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96" name="Line 32"/>
          <p:cNvSpPr>
            <a:spLocks noChangeShapeType="1"/>
          </p:cNvSpPr>
          <p:nvPr/>
        </p:nvSpPr>
        <p:spPr bwMode="auto">
          <a:xfrm>
            <a:off x="4145280" y="3018041"/>
            <a:ext cx="27432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897" name="Text Box 33"/>
          <p:cNvSpPr txBox="1">
            <a:spLocks noChangeArrowheads="1"/>
          </p:cNvSpPr>
          <p:nvPr/>
        </p:nvSpPr>
        <p:spPr bwMode="auto">
          <a:xfrm>
            <a:off x="152401" y="6203890"/>
            <a:ext cx="6723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zh-TW" sz="2000" dirty="0"/>
              <a:t>V</a:t>
            </a:r>
            <a:r>
              <a:rPr kumimoji="1" lang="en-US" altLang="zh-TW" sz="2000" dirty="0" smtClean="0"/>
              <a:t>olume </a:t>
            </a:r>
            <a:r>
              <a:rPr kumimoji="1" lang="en-US" altLang="zh-TW" sz="2000" dirty="0"/>
              <a:t>of fluid with life expectancy between </a:t>
            </a:r>
            <a:r>
              <a:rPr kumimoji="1" lang="zh-TW" altLang="en-US" sz="2000" i="1" dirty="0">
                <a:sym typeface="Symbol" pitchFamily="18" charset="2"/>
              </a:rPr>
              <a:t> + </a:t>
            </a:r>
            <a:r>
              <a:rPr kumimoji="1" lang="zh-TW" altLang="en-US" sz="2000" dirty="0">
                <a:sym typeface="Symbol" pitchFamily="18" charset="2"/>
              </a:rPr>
              <a:t> </a:t>
            </a:r>
            <a:r>
              <a:rPr kumimoji="1" lang="en-US" altLang="zh-TW" sz="2000" dirty="0" smtClean="0">
                <a:sym typeface="Symbol" pitchFamily="18" charset="2"/>
              </a:rPr>
              <a:t>&amp; </a:t>
            </a:r>
            <a:r>
              <a:rPr kumimoji="1" lang="zh-TW" altLang="en-US" sz="2000" i="1" dirty="0" smtClean="0">
                <a:sym typeface="Symbol" pitchFamily="18" charset="2"/>
              </a:rPr>
              <a:t></a:t>
            </a:r>
            <a:r>
              <a:rPr kumimoji="1" lang="en-US" altLang="zh-TW" sz="2000" dirty="0" smtClean="0">
                <a:sym typeface="Symbol" pitchFamily="18" charset="2"/>
              </a:rPr>
              <a:t>:</a:t>
            </a:r>
            <a:endParaRPr kumimoji="1" lang="en-US" altLang="zh-TW" sz="2000" dirty="0">
              <a:sym typeface="Symbol" pitchFamily="18" charset="2"/>
            </a:endParaRPr>
          </a:p>
        </p:txBody>
      </p:sp>
      <p:graphicFrame>
        <p:nvGraphicFramePr>
          <p:cNvPr id="42089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05079"/>
              </p:ext>
            </p:extLst>
          </p:nvPr>
        </p:nvGraphicFramePr>
        <p:xfrm>
          <a:off x="6635750" y="6249009"/>
          <a:ext cx="22034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5" name="Equation" r:id="rId9" imgW="2361960" imgH="380880" progId="Equation.DSMT4">
                  <p:embed/>
                </p:oleObj>
              </mc:Choice>
              <mc:Fallback>
                <p:oleObj name="Equation" r:id="rId9" imgW="23619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6249009"/>
                        <a:ext cx="22034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1" y="4089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u(l):</a:t>
            </a:r>
            <a:r>
              <a:rPr lang="en-US" sz="2000" dirty="0" smtClean="0"/>
              <a:t> volumetric flow rate at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, = flow that entered at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dirty="0" err="1" smtClean="0"/>
              <a:t>+</a:t>
            </a:r>
            <a:r>
              <a:rPr lang="en-US" sz="2000" dirty="0" err="1" smtClean="0">
                <a:latin typeface="Symbol" pitchFamily="18" charset="2"/>
              </a:rPr>
              <a:t>Dl</a:t>
            </a:r>
            <a:r>
              <a:rPr lang="en-US" sz="2000" dirty="0" smtClean="0"/>
              <a:t> plus what entered through the sides</a:t>
            </a:r>
            <a:endParaRPr lang="en-US" sz="2000" dirty="0" smtClean="0">
              <a:latin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6600" y="5842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fraction of effluent that in reactor for less than time 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01456" y="5546928"/>
            <a:ext cx="548640" cy="27432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10800000" flipV="1">
            <a:off x="8182584" y="5785256"/>
            <a:ext cx="228600" cy="1524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2386037" y="1752600"/>
            <a:ext cx="832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 </a:t>
            </a:r>
            <a:r>
              <a:rPr kumimoji="1" lang="zh-TW" altLang="en-US" sz="2000" dirty="0" smtClean="0">
                <a:sym typeface="Symbol" pitchFamily="18" charset="2"/>
              </a:rPr>
              <a:t></a:t>
            </a:r>
            <a:r>
              <a:rPr kumimoji="1" lang="zh-TW" altLang="en-US" sz="2000" dirty="0" smtClean="0">
                <a:latin typeface="Arial"/>
                <a:cs typeface="Arial"/>
                <a:sym typeface="Symbol" pitchFamily="18" charset="2"/>
              </a:rPr>
              <a:t>∞</a:t>
            </a:r>
            <a:endParaRPr kumimoji="1" lang="zh-TW" altLang="en-US" sz="2000" dirty="0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678459" y="3403600"/>
            <a:ext cx="396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zh-TW" altLang="en-US" sz="2000" dirty="0">
                <a:sym typeface="Symbol" pitchFamily="18" charset="2"/>
              </a:rPr>
              <a:t> </a:t>
            </a:r>
            <a:endParaRPr kumimoji="1" lang="zh-TW" altLang="en-US" sz="2000" dirty="0"/>
          </a:p>
        </p:txBody>
      </p:sp>
      <p:sp>
        <p:nvSpPr>
          <p:cNvPr id="40" name="Line 32"/>
          <p:cNvSpPr>
            <a:spLocks noChangeShapeType="1"/>
          </p:cNvSpPr>
          <p:nvPr/>
        </p:nvSpPr>
        <p:spPr bwMode="auto">
          <a:xfrm>
            <a:off x="4876800" y="3032760"/>
            <a:ext cx="27432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568275"/>
              </p:ext>
            </p:extLst>
          </p:nvPr>
        </p:nvGraphicFramePr>
        <p:xfrm>
          <a:off x="5270500" y="2862263"/>
          <a:ext cx="26828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6" name="Equation" r:id="rId11" imgW="291960" imgH="330120" progId="Equation.DSMT4">
                  <p:embed/>
                </p:oleObj>
              </mc:Choice>
              <mc:Fallback>
                <p:oleObj name="Equation" r:id="rId11" imgW="29196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862263"/>
                        <a:ext cx="268288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</a:t>
            </a:r>
            <a:r>
              <a:rPr lang="en-US" dirty="0" smtClean="0">
                <a:latin typeface="Arial"/>
                <a:cs typeface="Arial"/>
              </a:rPr>
              <a:t>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=kC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baseline="-25000" dirty="0" smtClean="0">
                <a:latin typeface="Arial"/>
                <a:cs typeface="Arial"/>
              </a:rPr>
              <a:t>B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(1) an </a:t>
            </a:r>
            <a:r>
              <a:rPr lang="en-US" dirty="0" smtClean="0">
                <a:solidFill>
                  <a:srgbClr val="CC00CC"/>
                </a:solidFill>
              </a:rPr>
              <a:t>ideal PFR </a:t>
            </a:r>
            <a:r>
              <a:rPr lang="en-US" dirty="0" smtClean="0"/>
              <a:t>and (2) for the complete segregation model.  </a:t>
            </a:r>
          </a:p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</p:spTree>
    <p:extLst>
      <p:ext uri="{BB962C8B-B14F-4D97-AF65-F5344CB8AC3E}">
        <p14:creationId xmlns:p14="http://schemas.microsoft.com/office/powerpoint/2010/main" val="87132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28956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Start with PFR 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 &amp; see how far can we get: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/>
          </p:nvPr>
        </p:nvGraphicFramePr>
        <p:xfrm>
          <a:off x="347980" y="3453878"/>
          <a:ext cx="1257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2" name="Equation" r:id="rId3" imgW="1257120" imgH="698400" progId="Equation.DSMT4">
                  <p:embed/>
                </p:oleObj>
              </mc:Choice>
              <mc:Fallback>
                <p:oleObj name="Equation" r:id="rId3" imgW="125712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" y="3453878"/>
                        <a:ext cx="12573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→C+D</a:t>
            </a:r>
            <a:r>
              <a:rPr lang="en-US" dirty="0" smtClean="0">
                <a:latin typeface="Arial"/>
                <a:cs typeface="Arial"/>
              </a:rPr>
              <a:t>,          -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=kC</a:t>
            </a:r>
            <a:r>
              <a:rPr lang="en-US" baseline="-25000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US" baseline="-25000" dirty="0" smtClean="0">
                <a:latin typeface="Arial"/>
                <a:cs typeface="Arial"/>
              </a:rPr>
              <a:t>B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</a:t>
            </a:r>
            <a:r>
              <a:rPr lang="en-US" dirty="0"/>
              <a:t>(1) an </a:t>
            </a:r>
            <a:r>
              <a:rPr lang="en-US" dirty="0">
                <a:solidFill>
                  <a:srgbClr val="CC00CC"/>
                </a:solidFill>
              </a:rPr>
              <a:t>ideal PFR </a:t>
            </a:r>
            <a:r>
              <a:rPr lang="en-US" dirty="0"/>
              <a:t>and (2) for the complete segregation model.  </a:t>
            </a:r>
            <a:endParaRPr lang="en-US" dirty="0" smtClean="0"/>
          </a:p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graphicFrame>
        <p:nvGraphicFramePr>
          <p:cNvPr id="31760" name="Object 9"/>
          <p:cNvGraphicFramePr>
            <a:graphicFrameLocks noChangeAspect="1"/>
          </p:cNvGraphicFramePr>
          <p:nvPr>
            <p:extLst/>
          </p:nvPr>
        </p:nvGraphicFramePr>
        <p:xfrm>
          <a:off x="1953260" y="3377678"/>
          <a:ext cx="2082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3" name="Equation" r:id="rId5" imgW="2082600" imgH="774360" progId="Equation.DSMT4">
                  <p:embed/>
                </p:oleObj>
              </mc:Choice>
              <mc:Fallback>
                <p:oleObj name="Equation" r:id="rId5" imgW="20826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260" y="3377678"/>
                        <a:ext cx="2082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4384040" y="3618978"/>
          <a:ext cx="205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4" name="Equation" r:id="rId7" imgW="2057400" imgH="355320" progId="Equation.DSMT4">
                  <p:embed/>
                </p:oleObj>
              </mc:Choice>
              <mc:Fallback>
                <p:oleObj name="Equation" r:id="rId7" imgW="2057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040" y="3618978"/>
                        <a:ext cx="2057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"/>
          <p:cNvGraphicFramePr>
            <a:graphicFrameLocks noChangeAspect="1"/>
          </p:cNvGraphicFramePr>
          <p:nvPr>
            <p:extLst/>
          </p:nvPr>
        </p:nvGraphicFramePr>
        <p:xfrm>
          <a:off x="6789420" y="3618978"/>
          <a:ext cx="200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5" name="Equation" r:id="rId9" imgW="2006280" imgH="355320" progId="Equation.DSMT4">
                  <p:embed/>
                </p:oleObj>
              </mc:Choice>
              <mc:Fallback>
                <p:oleObj name="Equation" r:id="rId9" imgW="2006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420" y="3618978"/>
                        <a:ext cx="2006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Object 9"/>
          <p:cNvGraphicFramePr>
            <a:graphicFrameLocks noChangeAspect="1"/>
          </p:cNvGraphicFramePr>
          <p:nvPr>
            <p:extLst/>
          </p:nvPr>
        </p:nvGraphicFramePr>
        <p:xfrm>
          <a:off x="50800" y="4267200"/>
          <a:ext cx="3365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6" name="Equation" r:id="rId11" imgW="3365280" imgH="799920" progId="Equation.DSMT4">
                  <p:embed/>
                </p:oleObj>
              </mc:Choice>
              <mc:Fallback>
                <p:oleObj name="Equation" r:id="rId11" imgW="3365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4267200"/>
                        <a:ext cx="33655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1282700" y="4445000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05000" y="4800600"/>
            <a:ext cx="53340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65" name="Object 9"/>
          <p:cNvGraphicFramePr>
            <a:graphicFrameLocks noChangeAspect="1"/>
          </p:cNvGraphicFramePr>
          <p:nvPr>
            <p:extLst/>
          </p:nvPr>
        </p:nvGraphicFramePr>
        <p:xfrm>
          <a:off x="5791200" y="4267200"/>
          <a:ext cx="327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7" name="Equation" r:id="rId13" imgW="3276360" imgH="838080" progId="Equation.DSMT4">
                  <p:embed/>
                </p:oleObj>
              </mc:Choice>
              <mc:Fallback>
                <p:oleObj name="Equation" r:id="rId13" imgW="32763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67200"/>
                        <a:ext cx="3276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441700" y="4318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Get like terms together &amp; integrate</a:t>
            </a:r>
          </a:p>
        </p:txBody>
      </p:sp>
      <p:graphicFrame>
        <p:nvGraphicFramePr>
          <p:cNvPr id="31766" name="Object 22"/>
          <p:cNvGraphicFramePr>
            <a:graphicFrameLocks noChangeAspect="1"/>
          </p:cNvGraphicFramePr>
          <p:nvPr>
            <p:extLst/>
          </p:nvPr>
        </p:nvGraphicFramePr>
        <p:xfrm>
          <a:off x="76200" y="53340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8" name="Equation" r:id="rId15" imgW="3225600" imgH="1015920" progId="Equation.DSMT4">
                  <p:embed/>
                </p:oleObj>
              </mc:Choice>
              <mc:Fallback>
                <p:oleObj name="Equation" r:id="rId15" imgW="32256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334000"/>
                        <a:ext cx="32258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7" name="Object 23"/>
          <p:cNvGraphicFramePr>
            <a:graphicFrameLocks noChangeAspect="1"/>
          </p:cNvGraphicFramePr>
          <p:nvPr>
            <p:extLst/>
          </p:nvPr>
        </p:nvGraphicFramePr>
        <p:xfrm>
          <a:off x="3378200" y="5467350"/>
          <a:ext cx="2819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9" name="Equation" r:id="rId17" imgW="2819160" imgH="749160" progId="Equation.DSMT4">
                  <p:embed/>
                </p:oleObj>
              </mc:Choice>
              <mc:Fallback>
                <p:oleObj name="Equation" r:id="rId17" imgW="281916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5467350"/>
                        <a:ext cx="28194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71" name="Object 27"/>
          <p:cNvGraphicFramePr>
            <a:graphicFrameLocks noChangeAspect="1"/>
          </p:cNvGraphicFramePr>
          <p:nvPr>
            <p:extLst/>
          </p:nvPr>
        </p:nvGraphicFramePr>
        <p:xfrm>
          <a:off x="6273800" y="5441950"/>
          <a:ext cx="2794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0" name="Equation" r:id="rId19" imgW="2793960" imgH="799920" progId="Equation.DSMT4">
                  <p:embed/>
                </p:oleObj>
              </mc:Choice>
              <mc:Fallback>
                <p:oleObj name="Equation" r:id="rId19" imgW="279396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5441950"/>
                        <a:ext cx="2794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622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1534886"/>
          <a:ext cx="914400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51137"/>
            <a:ext cx="90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pulse tracer </a:t>
            </a:r>
            <a:r>
              <a:rPr lang="en-US" dirty="0" err="1" smtClean="0"/>
              <a:t>expt</a:t>
            </a:r>
            <a:r>
              <a:rPr lang="en-US" dirty="0" smtClean="0"/>
              <a:t>, the effluent concentration C(t) &amp; RTD function E(t) are given </a:t>
            </a:r>
          </a:p>
          <a:p>
            <a:r>
              <a:rPr lang="en-US" dirty="0" smtClean="0"/>
              <a:t>in the table below.  The irreversible, liquid-phase,  </a:t>
            </a:r>
            <a:r>
              <a:rPr lang="en-US" dirty="0" err="1" smtClean="0">
                <a:solidFill>
                  <a:srgbClr val="FF0000"/>
                </a:solidFill>
              </a:rPr>
              <a:t>nonelementary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rxn</a:t>
            </a:r>
            <a:r>
              <a:rPr lang="en-US" dirty="0" smtClean="0">
                <a:solidFill>
                  <a:srgbClr val="FF0000"/>
                </a:solidFill>
              </a:rPr>
              <a:t> A+B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→C+D</a:t>
            </a:r>
            <a:r>
              <a:rPr lang="en-US" dirty="0" smtClean="0">
                <a:cs typeface="Arial"/>
              </a:rPr>
              <a:t>,             -</a:t>
            </a:r>
            <a:r>
              <a:rPr lang="en-US" dirty="0" err="1" smtClean="0">
                <a:cs typeface="Arial"/>
              </a:rPr>
              <a:t>r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=kC</a:t>
            </a:r>
            <a:r>
              <a:rPr lang="en-US" baseline="-25000" dirty="0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C</a:t>
            </a:r>
            <a:r>
              <a:rPr lang="en-US" baseline="-25000" dirty="0" smtClean="0">
                <a:cs typeface="Arial"/>
              </a:rPr>
              <a:t>B</a:t>
            </a:r>
            <a:r>
              <a:rPr lang="en-US" baseline="30000" dirty="0" smtClean="0">
                <a:cs typeface="Arial"/>
              </a:rPr>
              <a:t>2</a:t>
            </a:r>
            <a:r>
              <a:rPr lang="en-US" dirty="0" smtClean="0"/>
              <a:t> will be carried out isothermally at 320K in this reactor.  Calculate the conversion for </a:t>
            </a:r>
            <a:r>
              <a:rPr lang="en-US" dirty="0"/>
              <a:t>(1) an </a:t>
            </a:r>
            <a:r>
              <a:rPr lang="en-US" dirty="0">
                <a:solidFill>
                  <a:srgbClr val="CC00CC"/>
                </a:solidFill>
              </a:rPr>
              <a:t>ideal PFR </a:t>
            </a:r>
            <a:r>
              <a:rPr lang="en-US" dirty="0"/>
              <a:t>and (2) for the complete segregation model.  </a:t>
            </a:r>
            <a:endParaRPr lang="en-US" dirty="0" smtClean="0"/>
          </a:p>
          <a:p>
            <a:pPr algn="ctr"/>
            <a:r>
              <a:rPr lang="en-US" dirty="0" smtClean="0"/>
              <a:t>C</a:t>
            </a:r>
            <a:r>
              <a:rPr lang="en-US" baseline="-25000" dirty="0" smtClean="0"/>
              <a:t>A0</a:t>
            </a:r>
            <a:r>
              <a:rPr lang="en-US" dirty="0" smtClean="0"/>
              <a:t>=C</a:t>
            </a:r>
            <a:r>
              <a:rPr lang="en-US" baseline="-25000" dirty="0" smtClean="0"/>
              <a:t>B0</a:t>
            </a:r>
            <a:r>
              <a:rPr lang="en-US" dirty="0" smtClean="0"/>
              <a:t>=0.0313 mol/L &amp; k=176 L</a:t>
            </a:r>
            <a:r>
              <a:rPr lang="en-US" baseline="30000" dirty="0" smtClean="0"/>
              <a:t>2</a:t>
            </a:r>
            <a:r>
              <a:rPr lang="en-US" dirty="0" smtClean="0"/>
              <a:t>/mol</a:t>
            </a:r>
            <a:r>
              <a:rPr lang="en-US" baseline="30000" dirty="0" smtClean="0"/>
              <a:t>2</a:t>
            </a:r>
            <a:r>
              <a:rPr lang="en-US" dirty="0" smtClean="0">
                <a:latin typeface="Arial"/>
                <a:cs typeface="Arial"/>
              </a:rPr>
              <a:t>·min</a:t>
            </a:r>
            <a:r>
              <a:rPr lang="en-US" dirty="0" smtClean="0"/>
              <a:t> at 320K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1" y="3406914"/>
            <a:ext cx="175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How do we determine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3249" y="3276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For an ideal reactor, </a:t>
            </a:r>
            <a:r>
              <a:rPr lang="en-US" sz="2000" dirty="0" smtClean="0">
                <a:solidFill>
                  <a:srgbClr val="7030A0"/>
                </a:solidFill>
                <a:latin typeface="Symbol" pitchFamily="18" charset="2"/>
              </a:rPr>
              <a:t>t </a:t>
            </a:r>
            <a:r>
              <a:rPr lang="en-US" sz="2000" dirty="0" smtClean="0">
                <a:solidFill>
                  <a:srgbClr val="7030A0"/>
                </a:solidFill>
              </a:rPr>
              <a:t>= t</a:t>
            </a:r>
            <a:r>
              <a:rPr lang="en-US" sz="2000" baseline="-25000" dirty="0" smtClean="0">
                <a:solidFill>
                  <a:srgbClr val="7030A0"/>
                </a:solidFill>
              </a:rPr>
              <a:t>m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>
            <p:extLst/>
          </p:nvPr>
        </p:nvGraphicFramePr>
        <p:xfrm>
          <a:off x="6423024" y="3670300"/>
          <a:ext cx="16446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0" name="Equation" r:id="rId3" imgW="1650960" imgH="431640" progId="Equation.DSMT4">
                  <p:embed/>
                </p:oleObj>
              </mc:Choice>
              <mc:Fallback>
                <p:oleObj name="Equation" r:id="rId3" imgW="1650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4" y="3670300"/>
                        <a:ext cx="16446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33778" y="4295914"/>
            <a:ext cx="277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Use numerical method to determine t</a:t>
            </a:r>
            <a:r>
              <a:rPr lang="en-US" sz="2000" baseline="-25000" dirty="0" smtClean="0">
                <a:solidFill>
                  <a:srgbClr val="0000FF"/>
                </a:solidFill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0" y="1536700"/>
          <a:ext cx="914400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457200"/>
                <a:gridCol w="685800"/>
                <a:gridCol w="533400"/>
                <a:gridCol w="685800"/>
                <a:gridCol w="533400"/>
                <a:gridCol w="685800"/>
                <a:gridCol w="685800"/>
                <a:gridCol w="685800"/>
                <a:gridCol w="685800"/>
                <a:gridCol w="783773"/>
                <a:gridCol w="653143"/>
                <a:gridCol w="772884"/>
                <a:gridCol w="533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g/m</a:t>
                      </a:r>
                      <a:r>
                        <a:rPr lang="en-US" baseline="30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t*E(t)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4244622" y="4267200"/>
          <a:ext cx="4165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1" name="Equation" r:id="rId5" imgW="4165560" imgH="736560" progId="Equation.DSMT4">
                  <p:embed/>
                </p:oleObj>
              </mc:Choice>
              <mc:Fallback>
                <p:oleObj name="Equation" r:id="rId5" imgW="4165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622" y="4267200"/>
                        <a:ext cx="4165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16"/>
          <p:cNvGraphicFramePr>
            <a:graphicFrameLocks noChangeAspect="1"/>
          </p:cNvGraphicFramePr>
          <p:nvPr>
            <p:extLst/>
          </p:nvPr>
        </p:nvGraphicFramePr>
        <p:xfrm>
          <a:off x="685800" y="5029200"/>
          <a:ext cx="7772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2" name="Equation" r:id="rId7" imgW="7772400" imgH="812520" progId="Equation.DSMT4">
                  <p:embed/>
                </p:oleObj>
              </mc:Choice>
              <mc:Fallback>
                <p:oleObj name="Equation" r:id="rId7" imgW="77724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7772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5" name="Object 3"/>
          <p:cNvGraphicFramePr>
            <a:graphicFrameLocks noChangeAspect="1"/>
          </p:cNvGraphicFramePr>
          <p:nvPr>
            <p:extLst/>
          </p:nvPr>
        </p:nvGraphicFramePr>
        <p:xfrm>
          <a:off x="330200" y="5943600"/>
          <a:ext cx="4673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3" name="Equation" r:id="rId9" imgW="4673520" imgH="736560" progId="Equation.DSMT4">
                  <p:embed/>
                </p:oleObj>
              </mc:Choice>
              <mc:Fallback>
                <p:oleObj name="Equation" r:id="rId9" imgW="46735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5943600"/>
                        <a:ext cx="4673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>
            <p:extLst/>
          </p:nvPr>
        </p:nvGraphicFramePr>
        <p:xfrm>
          <a:off x="5334000" y="6121400"/>
          <a:ext cx="3479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4" name="Equation" r:id="rId11" imgW="3479760" imgH="330120" progId="Equation.DSMT4">
                  <p:embed/>
                </p:oleObj>
              </mc:Choice>
              <mc:Fallback>
                <p:oleObj name="Equation" r:id="rId11" imgW="3479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121400"/>
                        <a:ext cx="3479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27"/>
          <p:cNvGraphicFramePr>
            <a:graphicFrameLocks noChangeAspect="1"/>
          </p:cNvGraphicFramePr>
          <p:nvPr/>
        </p:nvGraphicFramePr>
        <p:xfrm>
          <a:off x="863600" y="3378200"/>
          <a:ext cx="259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5" name="Equation" r:id="rId13" imgW="2590560" imgH="901440" progId="Equation.DSMT4">
                  <p:embed/>
                </p:oleObj>
              </mc:Choice>
              <mc:Fallback>
                <p:oleObj name="Equation" r:id="rId13" imgW="259056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378200"/>
                        <a:ext cx="2590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theme/theme1.xml><?xml version="1.0" encoding="utf-8"?>
<a:theme xmlns:a="http://schemas.openxmlformats.org/drawingml/2006/main" name="ChB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ChBE 424 09</Template>
  <TotalTime>5778</TotalTime>
  <Words>4045</Words>
  <Application>Microsoft Office PowerPoint</Application>
  <PresentationFormat>On-screen Show (4:3)</PresentationFormat>
  <Paragraphs>1344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UniversalMath1 BT</vt:lpstr>
      <vt:lpstr>ChBE template</vt:lpstr>
      <vt:lpstr>Equation</vt:lpstr>
      <vt:lpstr>Review: Nonideal Flow &amp; Reactor Design</vt:lpstr>
      <vt:lpstr>Residence Time Distribution (RTD)</vt:lpstr>
      <vt:lpstr>PowerPoint Presentation</vt:lpstr>
      <vt:lpstr>Review: Mean Residence Time, tm</vt:lpstr>
      <vt:lpstr>Review: Complete Segregation Model</vt:lpstr>
      <vt:lpstr>Review: Maximum Mixedness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mlkraft2</dc:creator>
  <cp:lastModifiedBy>Mary</cp:lastModifiedBy>
  <cp:revision>231</cp:revision>
  <cp:lastPrinted>2014-05-07T02:00:24Z</cp:lastPrinted>
  <dcterms:created xsi:type="dcterms:W3CDTF">2009-04-24T13:59:18Z</dcterms:created>
  <dcterms:modified xsi:type="dcterms:W3CDTF">2015-08-23T22:19:35Z</dcterms:modified>
</cp:coreProperties>
</file>